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81" r:id="rId2"/>
    <p:sldMasterId id="2147483686" r:id="rId3"/>
  </p:sldMasterIdLst>
  <p:notesMasterIdLst>
    <p:notesMasterId r:id="rId38"/>
  </p:notesMasterIdLst>
  <p:handoutMasterIdLst>
    <p:handoutMasterId r:id="rId39"/>
  </p:handoutMasterIdLst>
  <p:sldIdLst>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3" d="100"/>
          <a:sy n="123" d="100"/>
        </p:scale>
        <p:origin x="52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9" d="100"/>
          <a:sy n="89" d="100"/>
        </p:scale>
        <p:origin x="280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BF4A42C-60E3-5947-8B6E-1594C9D7E4D4}" type="datetimeFigureOut">
              <a:rPr lang="en-US" smtClean="0"/>
              <a:pPr/>
              <a:t>1/23/2017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0F6C0DC-475E-CA4E-B963-7E5746C80F3A}" type="slidenum">
              <a:rPr lang="en-US" smtClean="0"/>
              <a:pPr/>
              <a:t>‹#›</a:t>
            </a:fld>
            <a:endParaRPr lang="en-US"/>
          </a:p>
        </p:txBody>
      </p:sp>
    </p:spTree>
    <p:extLst>
      <p:ext uri="{BB962C8B-B14F-4D97-AF65-F5344CB8AC3E}">
        <p14:creationId xmlns:p14="http://schemas.microsoft.com/office/powerpoint/2010/main" val="2213280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14339"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4341"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14343"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661" tIns="48331" rIns="96661" bIns="48331" numCol="1" anchor="b" anchorCtr="0" compatLnSpc="1">
            <a:prstTxWarp prst="textNoShape">
              <a:avLst/>
            </a:prstTxWarp>
          </a:bodyPr>
          <a:lstStyle>
            <a:lvl1pPr algn="r">
              <a:defRPr sz="1300"/>
            </a:lvl1pPr>
          </a:lstStyle>
          <a:p>
            <a:fld id="{4E441946-AD51-0E47-B1D0-01FEBC4E5E74}" type="slidenum">
              <a:rPr lang="en-US"/>
              <a:pPr/>
              <a:t>‹#›</a:t>
            </a:fld>
            <a:endParaRPr lang="en-US"/>
          </a:p>
        </p:txBody>
      </p:sp>
    </p:spTree>
    <p:extLst>
      <p:ext uri="{BB962C8B-B14F-4D97-AF65-F5344CB8AC3E}">
        <p14:creationId xmlns:p14="http://schemas.microsoft.com/office/powerpoint/2010/main" val="42318859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4557">
              <a:defRPr/>
            </a:pPr>
            <a:r>
              <a:rPr lang="en-US" sz="1600" dirty="0" smtClean="0"/>
              <a:t>Hello. </a:t>
            </a:r>
            <a:r>
              <a:rPr lang="en-US" sz="1600" dirty="0"/>
              <a:t>Today’s presentation will be an overview of a systematic literature review that </a:t>
            </a:r>
            <a:r>
              <a:rPr lang="en-US" sz="1600" dirty="0" smtClean="0"/>
              <a:t>Bob Malins and I</a:t>
            </a:r>
            <a:r>
              <a:rPr lang="en-US" sz="1600" baseline="0" dirty="0" smtClean="0"/>
              <a:t> </a:t>
            </a:r>
            <a:r>
              <a:rPr lang="en-US" sz="1600" baseline="0" dirty="0"/>
              <a:t>conducted on</a:t>
            </a:r>
            <a:r>
              <a:rPr lang="en-US" sz="1600" dirty="0"/>
              <a:t> the question: </a:t>
            </a:r>
            <a:r>
              <a:rPr lang="en-US" sz="1600" dirty="0" smtClean="0"/>
              <a:t>“How </a:t>
            </a:r>
            <a:r>
              <a:rPr lang="en-US" sz="1600" dirty="0"/>
              <a:t>is Model-based Systems Engineering Justified</a:t>
            </a:r>
            <a:r>
              <a:rPr lang="en-US" sz="1600" dirty="0" smtClean="0"/>
              <a:t>?”</a:t>
            </a:r>
          </a:p>
          <a:p>
            <a:pPr defTabSz="474557">
              <a:defRPr/>
            </a:pPr>
            <a:endParaRPr lang="en-US" sz="1600" dirty="0"/>
          </a:p>
          <a:p>
            <a:pPr defTabSz="474557">
              <a:defRPr/>
            </a:pPr>
            <a:r>
              <a:rPr lang="en-US" sz="1600" dirty="0" smtClean="0"/>
              <a:t>Bob, are you on the line? If so, please take a bow.</a:t>
            </a:r>
            <a:endParaRPr lang="en-US" sz="1600" dirty="0"/>
          </a:p>
        </p:txBody>
      </p:sp>
      <p:sp>
        <p:nvSpPr>
          <p:cNvPr id="6" name="Date Placeholder 5"/>
          <p:cNvSpPr>
            <a:spLocks noGrp="1"/>
          </p:cNvSpPr>
          <p:nvPr>
            <p:ph type="dt" idx="12"/>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dirty="0">
              <a:solidFill>
                <a:sysClr val="windowText" lastClr="000000"/>
              </a:solidFill>
            </a:endParaRPr>
          </a:p>
        </p:txBody>
      </p:sp>
    </p:spTree>
    <p:extLst>
      <p:ext uri="{BB962C8B-B14F-4D97-AF65-F5344CB8AC3E}">
        <p14:creationId xmlns:p14="http://schemas.microsoft.com/office/powerpoint/2010/main" val="213884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8600" y="2533014"/>
            <a:ext cx="6705600" cy="6610985"/>
          </a:xfrm>
        </p:spPr>
        <p:txBody>
          <a:bodyPr/>
          <a:lstStyle/>
          <a:p>
            <a:r>
              <a:rPr lang="en-US" sz="1600" dirty="0"/>
              <a:t>So that was one example. Some people say that using a model-based approach will quickly become forced upon the industry, so I thought it would be instructive to review what is driving the industry</a:t>
            </a:r>
            <a:r>
              <a:rPr lang="en-US" sz="1600" baseline="0" dirty="0"/>
              <a:t> </a:t>
            </a:r>
            <a:r>
              <a:rPr lang="en-US" sz="1600" dirty="0"/>
              <a:t>toward model-based approaches. Models are seen as a way to control complexity, reduce cost, and prevent defects. All of the engineering disciplines use models in various forms, from electrical wiring diagrams to solid-spatial modeling and physics testing models. When I ask people in the industry how they justified going to an MBSE approach, many of them respond, “how could we not?”</a:t>
            </a:r>
          </a:p>
          <a:p>
            <a:endParaRPr lang="en-US" sz="1600" dirty="0"/>
          </a:p>
          <a:p>
            <a:r>
              <a:rPr lang="en-US" sz="1600" dirty="0"/>
              <a:t>The largest percentage of systems engineers</a:t>
            </a:r>
            <a:r>
              <a:rPr lang="en-US" sz="1600" baseline="0" dirty="0"/>
              <a:t> work within the defense and space industry. So it should be important to the SE community to learn that the </a:t>
            </a:r>
            <a:r>
              <a:rPr lang="en-US" sz="1600" dirty="0"/>
              <a:t>DOD has started incorporating mandates into contracts for models. For example, the Ground Based Strategic Deterrent SOW specifies a model-based systems engineering approach and specifies that deliverables be provided in model formats. An example of why the DOD is going this direction are revelations such as the GPS III program, where the Air Force attributed the Nunn-McCurdy contract breach to inadequate systems engineering at program inception. So the DOD sees MBSE as a way to improve systems engineering </a:t>
            </a:r>
            <a:r>
              <a:rPr lang="en-US" sz="1600" dirty="0" err="1"/>
              <a:t>rigour</a:t>
            </a:r>
            <a:r>
              <a:rPr lang="en-US" sz="1600" dirty="0"/>
              <a:t>. </a:t>
            </a:r>
          </a:p>
          <a:p>
            <a:endParaRPr lang="en-US" sz="1600" dirty="0"/>
          </a:p>
          <a:p>
            <a:r>
              <a:rPr lang="en-US" sz="1600" dirty="0"/>
              <a:t>And of course, future developments such as additive manufacturing creates products directly from models, although it is not immediately clear</a:t>
            </a:r>
            <a:r>
              <a:rPr lang="en-US" sz="1600" baseline="0" dirty="0"/>
              <a:t> to everyone that the models for additive manufacturing should begin with systems engineering models</a:t>
            </a:r>
            <a:r>
              <a:rPr lang="en-US" sz="1600" dirty="0"/>
              <a:t>.</a:t>
            </a:r>
          </a:p>
          <a:p>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3962400" y="720725"/>
            <a:ext cx="2095500" cy="1571625"/>
          </a:xfrm>
        </p:spPr>
      </p:sp>
    </p:spTree>
    <p:extLst>
      <p:ext uri="{BB962C8B-B14F-4D97-AF65-F5344CB8AC3E}">
        <p14:creationId xmlns:p14="http://schemas.microsoft.com/office/powerpoint/2010/main" val="306367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600" baseline="0" dirty="0">
                <a:latin typeface="Calibri" charset="0"/>
              </a:rPr>
              <a:t>INCOSE, provides this vision of the future for what MBSE would look like:</a:t>
            </a:r>
          </a:p>
          <a:p>
            <a:pPr eaLnBrk="1" hangingPunct="1">
              <a:spcBef>
                <a:spcPct val="0"/>
              </a:spcBef>
            </a:pPr>
            <a:endParaRPr lang="en-US" sz="1600" baseline="0" dirty="0">
              <a:latin typeface="Calibri" charset="0"/>
            </a:endParaRPr>
          </a:p>
          <a:p>
            <a:pPr marL="181869" indent="-181869">
              <a:spcBef>
                <a:spcPct val="0"/>
              </a:spcBef>
              <a:buFont typeface="Arial" panose="020B0604020202020204" pitchFamily="34" charset="0"/>
              <a:buChar char="•"/>
            </a:pPr>
            <a:r>
              <a:rPr lang="en-US" sz="1600" baseline="0" dirty="0">
                <a:latin typeface="Calibri" charset="0"/>
              </a:rPr>
              <a:t>A shared system model with multiple views and interconnected to other discipline models </a:t>
            </a:r>
          </a:p>
          <a:p>
            <a:pPr marL="666848" lvl="1" indent="-181869">
              <a:spcBef>
                <a:spcPct val="0"/>
              </a:spcBef>
              <a:buFont typeface="Arial" panose="020B0604020202020204" pitchFamily="34" charset="0"/>
              <a:buChar char="•"/>
            </a:pPr>
            <a:r>
              <a:rPr lang="en-US" sz="1600" baseline="0" dirty="0">
                <a:latin typeface="Calibri" charset="0"/>
              </a:rPr>
              <a:t>(such as the mechanical, electrical, and physics or simulation models). </a:t>
            </a:r>
          </a:p>
          <a:p>
            <a:pPr marL="1151831" lvl="2" indent="-181869">
              <a:spcBef>
                <a:spcPct val="0"/>
              </a:spcBef>
              <a:buFont typeface="Arial" panose="020B0604020202020204" pitchFamily="34" charset="0"/>
              <a:buChar char="•"/>
            </a:pPr>
            <a:r>
              <a:rPr lang="en-US" sz="1600" baseline="0" dirty="0">
                <a:latin typeface="Calibri" charset="0"/>
              </a:rPr>
              <a:t>The MBSE models become the glue that interconnects all of the other models,</a:t>
            </a:r>
          </a:p>
          <a:p>
            <a:pPr marL="1151831" lvl="2" indent="-181869">
              <a:spcBef>
                <a:spcPct val="0"/>
              </a:spcBef>
              <a:buFont typeface="Arial" panose="020B0604020202020204" pitchFamily="34" charset="0"/>
              <a:buChar char="•"/>
            </a:pPr>
            <a:r>
              <a:rPr lang="en-US" sz="1600" baseline="0" dirty="0">
                <a:latin typeface="Calibri" charset="0"/>
              </a:rPr>
              <a:t>And is an essential part of a Model-based Enterprise </a:t>
            </a:r>
          </a:p>
          <a:p>
            <a:pPr marL="1636812" lvl="3" indent="-181869">
              <a:spcBef>
                <a:spcPct val="0"/>
              </a:spcBef>
              <a:buFont typeface="Arial" panose="020B0604020202020204" pitchFamily="34" charset="0"/>
              <a:buChar char="•"/>
            </a:pPr>
            <a:r>
              <a:rPr lang="en-US" sz="1600" baseline="0" dirty="0">
                <a:latin typeface="Calibri" charset="0"/>
              </a:rPr>
              <a:t>(which encompasses MBSE, MBE-3D-mech/elect/structural/spatial/M&amp;S).</a:t>
            </a:r>
            <a:endParaRPr lang="en-US" sz="1600"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MS PGothic" charset="0"/>
                <a:cs typeface="MS PGothic" charset="0"/>
              </a:defRPr>
            </a:lvl1pPr>
            <a:lvl2pPr marL="788094" indent="-303113">
              <a:defRPr sz="2500">
                <a:solidFill>
                  <a:schemeClr val="tx1"/>
                </a:solidFill>
                <a:latin typeface="Arial" charset="0"/>
                <a:ea typeface="MS PGothic" charset="0"/>
                <a:cs typeface="MS PGothic" charset="0"/>
              </a:defRPr>
            </a:lvl2pPr>
            <a:lvl3pPr marL="1212454" indent="-242491">
              <a:defRPr sz="2500">
                <a:solidFill>
                  <a:schemeClr val="tx1"/>
                </a:solidFill>
                <a:latin typeface="Arial" charset="0"/>
                <a:ea typeface="MS PGothic" charset="0"/>
                <a:cs typeface="MS PGothic" charset="0"/>
              </a:defRPr>
            </a:lvl3pPr>
            <a:lvl4pPr marL="1697434" indent="-242491">
              <a:defRPr sz="2500">
                <a:solidFill>
                  <a:schemeClr val="tx1"/>
                </a:solidFill>
                <a:latin typeface="Arial" charset="0"/>
                <a:ea typeface="MS PGothic" charset="0"/>
                <a:cs typeface="MS PGothic" charset="0"/>
              </a:defRPr>
            </a:lvl4pPr>
            <a:lvl5pPr marL="2182415" indent="-242491">
              <a:defRPr sz="2500">
                <a:solidFill>
                  <a:schemeClr val="tx1"/>
                </a:solidFill>
                <a:latin typeface="Arial" charset="0"/>
                <a:ea typeface="MS PGothic" charset="0"/>
                <a:cs typeface="MS PGothic" charset="0"/>
              </a:defRPr>
            </a:lvl5pPr>
            <a:lvl6pPr marL="2667396" indent="-242491" eaLnBrk="0" fontAlgn="base" hangingPunct="0">
              <a:spcBef>
                <a:spcPct val="0"/>
              </a:spcBef>
              <a:spcAft>
                <a:spcPct val="0"/>
              </a:spcAft>
              <a:defRPr sz="2500">
                <a:solidFill>
                  <a:schemeClr val="tx1"/>
                </a:solidFill>
                <a:latin typeface="Arial" charset="0"/>
                <a:ea typeface="MS PGothic" charset="0"/>
                <a:cs typeface="MS PGothic" charset="0"/>
              </a:defRPr>
            </a:lvl6pPr>
            <a:lvl7pPr marL="3152377" indent="-242491" eaLnBrk="0" fontAlgn="base" hangingPunct="0">
              <a:spcBef>
                <a:spcPct val="0"/>
              </a:spcBef>
              <a:spcAft>
                <a:spcPct val="0"/>
              </a:spcAft>
              <a:defRPr sz="2500">
                <a:solidFill>
                  <a:schemeClr val="tx1"/>
                </a:solidFill>
                <a:latin typeface="Arial" charset="0"/>
                <a:ea typeface="MS PGothic" charset="0"/>
                <a:cs typeface="MS PGothic" charset="0"/>
              </a:defRPr>
            </a:lvl7pPr>
            <a:lvl8pPr marL="3637358" indent="-242491" eaLnBrk="0" fontAlgn="base" hangingPunct="0">
              <a:spcBef>
                <a:spcPct val="0"/>
              </a:spcBef>
              <a:spcAft>
                <a:spcPct val="0"/>
              </a:spcAft>
              <a:defRPr sz="2500">
                <a:solidFill>
                  <a:schemeClr val="tx1"/>
                </a:solidFill>
                <a:latin typeface="Arial" charset="0"/>
                <a:ea typeface="MS PGothic" charset="0"/>
                <a:cs typeface="MS PGothic" charset="0"/>
              </a:defRPr>
            </a:lvl8pPr>
            <a:lvl9pPr marL="4122339" indent="-242491" eaLnBrk="0" fontAlgn="base" hangingPunct="0">
              <a:spcBef>
                <a:spcPct val="0"/>
              </a:spcBef>
              <a:spcAft>
                <a:spcPct val="0"/>
              </a:spcAft>
              <a:defRPr sz="2500">
                <a:solidFill>
                  <a:schemeClr val="tx1"/>
                </a:solidFill>
                <a:latin typeface="Arial" charset="0"/>
                <a:ea typeface="MS PGothic" charset="0"/>
                <a:cs typeface="MS PGothic" charset="0"/>
              </a:defRPr>
            </a:lvl9pPr>
          </a:lstStyle>
          <a:p>
            <a:pPr defTabSz="966612" fontAlgn="auto">
              <a:spcBef>
                <a:spcPts val="0"/>
              </a:spcBef>
              <a:spcAft>
                <a:spcPts val="0"/>
              </a:spcAft>
              <a:defRPr/>
            </a:pPr>
            <a:fld id="{ADB0D977-289D-9A4F-AEBA-FE1D3142E161}" type="slidenum">
              <a:rPr lang="en-US" sz="1300" kern="0">
                <a:solidFill>
                  <a:prstClr val="black"/>
                </a:solidFill>
              </a:rPr>
              <a:pPr defTabSz="966612" fontAlgn="auto">
                <a:spcBef>
                  <a:spcPts val="0"/>
                </a:spcBef>
                <a:spcAft>
                  <a:spcPts val="0"/>
                </a:spcAft>
                <a:defRPr/>
              </a:pPr>
              <a:t>11</a:t>
            </a:fld>
            <a:endParaRPr lang="en-US" sz="1300" kern="0">
              <a:solidFill>
                <a:prstClr val="black"/>
              </a:solidFill>
            </a:endParaRPr>
          </a:p>
        </p:txBody>
      </p:sp>
    </p:spTree>
    <p:extLst>
      <p:ext uri="{BB962C8B-B14F-4D97-AF65-F5344CB8AC3E}">
        <p14:creationId xmlns:p14="http://schemas.microsoft.com/office/powerpoint/2010/main" val="374918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As</a:t>
            </a:r>
            <a:r>
              <a:rPr lang="en-US" sz="1600" baseline="0" dirty="0"/>
              <a:t> mentioned in my comments about standards, t</a:t>
            </a:r>
            <a:r>
              <a:rPr lang="en-US" sz="1600" dirty="0"/>
              <a:t>he essential SE processes remain the same. The difference now is that the information is captured in a digital model. The engineer still collects and analyzes requirements, ensures control of the overall system, through analysis, decomposes higher level requirements to functional levels and allocates those functions to the design, and synthesizes the design elements into the larger system picture.</a:t>
            </a:r>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14591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533400"/>
            <a:ext cx="4078288" cy="3057525"/>
          </a:xfrm>
        </p:spPr>
      </p:sp>
      <p:sp>
        <p:nvSpPr>
          <p:cNvPr id="3" name="Notes Placeholder 2"/>
          <p:cNvSpPr>
            <a:spLocks noGrp="1"/>
          </p:cNvSpPr>
          <p:nvPr>
            <p:ph type="body" idx="1"/>
          </p:nvPr>
        </p:nvSpPr>
        <p:spPr/>
        <p:txBody>
          <a:bodyPr/>
          <a:lstStyle/>
          <a:p>
            <a:r>
              <a:rPr lang="en-US" sz="1600" dirty="0"/>
              <a:t>The model tends to enforce</a:t>
            </a:r>
            <a:r>
              <a:rPr lang="en-US" sz="1600" baseline="0" dirty="0"/>
              <a:t> greater</a:t>
            </a:r>
            <a:r>
              <a:rPr lang="en-US" sz="1600" dirty="0"/>
              <a:t> rigor on the SE processes</a:t>
            </a:r>
            <a:r>
              <a:rPr lang="en-US" sz="1600" baseline="0" dirty="0"/>
              <a:t>. Through model analyses - the requirements are analyzed for completeness, traceability, and integration. When change is needed either in the requirements, or from the design backwards to the requirements, analysis of the digital model will again enable analysis for omissions, lost interfaces, incompleteness of requirements, </a:t>
            </a:r>
            <a:r>
              <a:rPr lang="en-US" sz="1600" baseline="0" dirty="0" err="1"/>
              <a:t>etc</a:t>
            </a:r>
            <a:r>
              <a:rPr lang="en-US" sz="1600" baseline="0" dirty="0"/>
              <a:t>,. This analysis induced rigor prevents defects later in development lifecycle.</a:t>
            </a:r>
            <a:endParaRPr lang="en-US" sz="1600"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Tree>
    <p:extLst>
      <p:ext uri="{BB962C8B-B14F-4D97-AF65-F5344CB8AC3E}">
        <p14:creationId xmlns:p14="http://schemas.microsoft.com/office/powerpoint/2010/main" val="83909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533400"/>
            <a:ext cx="4078288" cy="3057525"/>
          </a:xfrm>
        </p:spPr>
      </p:sp>
      <p:sp>
        <p:nvSpPr>
          <p:cNvPr id="3" name="Notes Placeholder 2"/>
          <p:cNvSpPr>
            <a:spLocks noGrp="1"/>
          </p:cNvSpPr>
          <p:nvPr>
            <p:ph type="body" idx="1"/>
          </p:nvPr>
        </p:nvSpPr>
        <p:spPr/>
        <p:txBody>
          <a:bodyPr/>
          <a:lstStyle/>
          <a:p>
            <a:r>
              <a:rPr lang="en-US" sz="1600" baseline="0" dirty="0"/>
              <a:t>In a rigorous MBSE approach, every time there is some kind of feedback, the engineer goes back to the model for all adjustments. This is typically much more intense than in the document-centric approach. </a:t>
            </a:r>
          </a:p>
          <a:p>
            <a:endParaRPr lang="en-US" sz="1600" baseline="0" dirty="0"/>
          </a:p>
          <a:p>
            <a:r>
              <a:rPr lang="en-US" sz="1600" baseline="0" dirty="0"/>
              <a:t>Because it is generally easier to make changes to the model than it is to a configuration managed document, this maintenance effort causes the model to be much more complete than the paper documents. It also requires a correspondingly intense configuration management process, to ensure that changes are properly controlled.</a:t>
            </a:r>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Tree>
    <p:extLst>
      <p:ext uri="{BB962C8B-B14F-4D97-AF65-F5344CB8AC3E}">
        <p14:creationId xmlns:p14="http://schemas.microsoft.com/office/powerpoint/2010/main" val="172303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8600" y="2397125"/>
            <a:ext cx="6934200" cy="7051675"/>
          </a:xfrm>
        </p:spPr>
        <p:txBody>
          <a:bodyPr>
            <a:normAutofit fontScale="62500" lnSpcReduction="20000"/>
          </a:bodyPr>
          <a:lstStyle/>
          <a:p>
            <a:r>
              <a:rPr lang="en-US" sz="2600" dirty="0"/>
              <a:t>The systematic literature review addressed the question: “How is the change from a document-based systems engineering approach (DBSE) to a model-based systems engineering approach (MBSE) justified?” </a:t>
            </a:r>
          </a:p>
          <a:p>
            <a:endParaRPr lang="en-US" sz="2600" dirty="0"/>
          </a:p>
          <a:p>
            <a:r>
              <a:rPr lang="en-US" sz="2600" dirty="0"/>
              <a:t>We found 20,000 documents published electronically.</a:t>
            </a:r>
          </a:p>
          <a:p>
            <a:r>
              <a:rPr lang="en-US" sz="2600" dirty="0"/>
              <a:t>We</a:t>
            </a:r>
            <a:r>
              <a:rPr lang="en-US" sz="2600" baseline="0" dirty="0"/>
              <a:t> n</a:t>
            </a:r>
            <a:r>
              <a:rPr lang="en-US" sz="2600" dirty="0"/>
              <a:t>arrowed that to about 1,000 documents that came from relevant industries. </a:t>
            </a:r>
          </a:p>
          <a:p>
            <a:r>
              <a:rPr lang="en-US" sz="2600" dirty="0"/>
              <a:t>We then down selected 88 that focused on justifying either systems engineering or MBSE. </a:t>
            </a:r>
          </a:p>
          <a:p>
            <a:endParaRPr lang="en-US" sz="2600" dirty="0"/>
          </a:p>
          <a:p>
            <a:r>
              <a:rPr lang="en-US" sz="2600" dirty="0"/>
              <a:t>67 of these documented their justification by stating benefit claims of completeness, consistency and improved communication, or by highlighting contributions to test and evaluation, V&amp;V, concept exploration, design reuse, and system margin analyses. These 67 articles came from 8 different countries, 10 from defense, 33 from aerospace-space, 5 from non-defense government applications, 6 from commercial enterprises, and 12 were academic papers on</a:t>
            </a:r>
            <a:r>
              <a:rPr lang="en-US" sz="2600" baseline="0" dirty="0"/>
              <a:t> defense related systems</a:t>
            </a:r>
            <a:r>
              <a:rPr lang="en-US" sz="2600" dirty="0"/>
              <a:t>.</a:t>
            </a:r>
          </a:p>
          <a:p>
            <a:endParaRPr lang="en-US" sz="2600" dirty="0"/>
          </a:p>
          <a:p>
            <a:r>
              <a:rPr lang="en-US" sz="2600" dirty="0"/>
              <a:t>The remaining 21 case studies defined how the investment in a systems engineering or MBSE approach was justified using quantifiable metrics focused at either cost and schedule improvement, or finding and avoiding defects.</a:t>
            </a:r>
          </a:p>
          <a:p>
            <a:r>
              <a:rPr lang="en-US" sz="2600" dirty="0"/>
              <a:t>They came from 4 countries, 12 from defense, 5 from space, and 4 from commercial enterprise, with 6 of these published as an academic treatise. </a:t>
            </a:r>
          </a:p>
          <a:p>
            <a:r>
              <a:rPr lang="en-US" sz="2600" dirty="0"/>
              <a:t>9 case studies justified a systems engineering approach without specifying the use of models and 12 used an MBSE approach. </a:t>
            </a:r>
          </a:p>
          <a:p>
            <a:endParaRPr lang="en-US" sz="2600" dirty="0"/>
          </a:p>
          <a:p>
            <a:r>
              <a:rPr lang="en-US" sz="2600" dirty="0"/>
              <a:t>We won’t take your time to go through the details of our methodology. Our report contains that information, and if you are interested, I can provide you with a copy. This presentation will focus on the conclusions of our review. </a:t>
            </a:r>
          </a:p>
          <a:p>
            <a:endParaRPr lang="en-US" dirty="0"/>
          </a:p>
          <a:p>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4143375" y="720725"/>
            <a:ext cx="1914525" cy="1435100"/>
          </a:xfrm>
        </p:spPr>
      </p:sp>
    </p:spTree>
    <p:extLst>
      <p:ext uri="{BB962C8B-B14F-4D97-AF65-F5344CB8AC3E}">
        <p14:creationId xmlns:p14="http://schemas.microsoft.com/office/powerpoint/2010/main" val="131733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8600" y="2247264"/>
            <a:ext cx="6934200" cy="7049135"/>
          </a:xfrm>
        </p:spPr>
        <p:txBody>
          <a:bodyPr>
            <a:normAutofit lnSpcReduction="10000"/>
          </a:bodyPr>
          <a:lstStyle/>
          <a:p>
            <a:r>
              <a:rPr lang="en-US" sz="1600" dirty="0"/>
              <a:t>The first conclusion is that there is a significant advantage to project performance by applying a systems engineering approach, and that applying an MBSE approach further significantly improved project performance. </a:t>
            </a:r>
          </a:p>
          <a:p>
            <a:endParaRPr lang="en-US" sz="1600" dirty="0"/>
          </a:p>
          <a:p>
            <a:r>
              <a:rPr lang="en-US" sz="1600" dirty="0"/>
              <a:t>For example:</a:t>
            </a:r>
          </a:p>
          <a:p>
            <a:endParaRPr lang="en-US" sz="1600" dirty="0"/>
          </a:p>
          <a:p>
            <a:pPr lvl="1"/>
            <a:r>
              <a:rPr lang="en-US" sz="1600" dirty="0"/>
              <a:t>In the graphs shown, the authors (</a:t>
            </a:r>
            <a:r>
              <a:rPr lang="en-US" sz="1600" dirty="0" err="1"/>
              <a:t>Tommasi</a:t>
            </a:r>
            <a:r>
              <a:rPr lang="en-US" sz="1600" dirty="0"/>
              <a:t> and </a:t>
            </a:r>
            <a:r>
              <a:rPr lang="en-US" sz="1600" dirty="0" err="1"/>
              <a:t>Vacca</a:t>
            </a:r>
            <a:r>
              <a:rPr lang="en-US" sz="1600" dirty="0"/>
              <a:t>) compared performance improvement after implementing systems engineering processes, an MBSE approach, and an MBPLE (model-based product line engineering) approach (from 667 systems engineers).</a:t>
            </a:r>
          </a:p>
          <a:p>
            <a:pPr lvl="2"/>
            <a:r>
              <a:rPr lang="en-US" sz="1600" dirty="0"/>
              <a:t>The authors make an important statement that will carry throughout the other case studies reviewed, in that MBSE is only an extension of systems engineering. The two approaches share the same engineering role with a program. In that regard, you may see the term SE and MBSE used interchangeably in this presentation.</a:t>
            </a:r>
          </a:p>
          <a:p>
            <a:pPr lvl="1"/>
            <a:endParaRPr lang="en-US" sz="1600" dirty="0"/>
          </a:p>
          <a:p>
            <a:pPr lvl="1"/>
            <a:r>
              <a:rPr lang="en-US" sz="1600" dirty="0"/>
              <a:t>11 case studies reported that applying an MBSE approach significantly improved project performance beyond that of a systems engineering approach. This was attributed to processes that enable: stakeholder and requirements stability, concept exploration, design reuse, and margin analyses. </a:t>
            </a:r>
          </a:p>
          <a:p>
            <a:pPr lvl="2"/>
            <a:endParaRPr lang="en-US" sz="1600" dirty="0"/>
          </a:p>
          <a:p>
            <a:pPr lvl="2"/>
            <a:r>
              <a:rPr lang="en-US" sz="1600" dirty="0"/>
              <a:t>These are the MBSE techniques that enable defects to be found and fixed early in the SDLC. Defects and rework were the cause of significant project performance degradation, and an MBSE approach was shown to limit this impact. </a:t>
            </a:r>
          </a:p>
          <a:p>
            <a:pPr lvl="1"/>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4343400" y="720725"/>
            <a:ext cx="1714500" cy="1285875"/>
          </a:xfrm>
        </p:spPr>
      </p:sp>
    </p:spTree>
    <p:extLst>
      <p:ext uri="{BB962C8B-B14F-4D97-AF65-F5344CB8AC3E}">
        <p14:creationId xmlns:p14="http://schemas.microsoft.com/office/powerpoint/2010/main" val="2469978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0" y="2304414"/>
            <a:ext cx="7010400" cy="7068185"/>
          </a:xfrm>
        </p:spPr>
        <p:txBody>
          <a:bodyPr/>
          <a:lstStyle/>
          <a:p>
            <a:r>
              <a:rPr lang="en-US" sz="1600" dirty="0"/>
              <a:t>Another conclusion is that A SE approach (and by extension, an MBSE approach) improves overall engineering efficiency.</a:t>
            </a:r>
          </a:p>
          <a:p>
            <a:endParaRPr lang="en-US" sz="1600" dirty="0"/>
          </a:p>
          <a:p>
            <a:r>
              <a:rPr lang="en-US" sz="1600" dirty="0"/>
              <a:t>This graphic from a study by Elm and </a:t>
            </a:r>
            <a:r>
              <a:rPr lang="en-US" sz="1600" dirty="0" err="1"/>
              <a:t>Goldenson</a:t>
            </a:r>
            <a:r>
              <a:rPr lang="en-US" sz="1600" dirty="0"/>
              <a:t> of Carnegie Mellon, shows</a:t>
            </a:r>
            <a:r>
              <a:rPr lang="en-US" sz="1600" baseline="0" dirty="0"/>
              <a:t> that </a:t>
            </a:r>
            <a:r>
              <a:rPr lang="en-US" sz="1600" dirty="0"/>
              <a:t>57% of respondents</a:t>
            </a:r>
            <a:r>
              <a:rPr lang="en-US" sz="1600" baseline="0" dirty="0"/>
              <a:t> achieved a higher </a:t>
            </a:r>
            <a:r>
              <a:rPr lang="en-US" sz="1600" dirty="0"/>
              <a:t>performance for projects that employed a higher level of systems engineering capability. </a:t>
            </a:r>
          </a:p>
          <a:p>
            <a:endParaRPr lang="en-US" sz="1600" dirty="0"/>
          </a:p>
          <a:p>
            <a:r>
              <a:rPr lang="en-US" sz="1600" dirty="0"/>
              <a:t>Several case studies stated that an MBSE approach could make a complex system development effort more efficient. Efficiency was mainly attributed to requirements completeness, consistency, and communication. Other benefits highlighted were gains from using an MBSE approach for processes such as: test and evaluation, verification and validation, concept exploration, design reuse, and system margins analyses.</a:t>
            </a:r>
          </a:p>
          <a:p>
            <a:endParaRPr lang="en-US" sz="1600" dirty="0"/>
          </a:p>
          <a:p>
            <a:pPr lvl="1"/>
            <a:r>
              <a:rPr lang="en-US" sz="1600" dirty="0"/>
              <a:t>One finding that concerned us was that projects which only used systems engineering or MBSE for requirements management rated in the low performance section. And, it was shown in other case studies that using an MBSE approach only for requirements did not leverage the </a:t>
            </a:r>
            <a:r>
              <a:rPr lang="en-US" sz="1600" baseline="0" dirty="0"/>
              <a:t>capabilities of an MBSE approach to </a:t>
            </a:r>
            <a:r>
              <a:rPr lang="en-US" sz="1600" dirty="0"/>
              <a:t>prevent defects in later stages.</a:t>
            </a:r>
          </a:p>
          <a:p>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4267200" y="720725"/>
            <a:ext cx="1790700" cy="1343025"/>
          </a:xfrm>
        </p:spPr>
      </p:sp>
    </p:spTree>
    <p:extLst>
      <p:ext uri="{BB962C8B-B14F-4D97-AF65-F5344CB8AC3E}">
        <p14:creationId xmlns:p14="http://schemas.microsoft.com/office/powerpoint/2010/main" val="3470742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The primary conclusion is that an MBSE approach prevents costly rework. 12:21 case studies presented evidence confirming that an MBSE approach provides significant capability to find defects early in the SDLC (when they can be fixed with less impact) and thus mitigate the risks to cost, schedule, and mission by preventing rework late in the life cycle. </a:t>
            </a:r>
          </a:p>
          <a:p>
            <a:endParaRPr lang="en-US" sz="1600" dirty="0"/>
          </a:p>
          <a:p>
            <a:r>
              <a:rPr lang="en-US" sz="1600" dirty="0"/>
              <a:t>The reason this is so important</a:t>
            </a:r>
            <a:r>
              <a:rPr lang="en-US" sz="1600" baseline="0" dirty="0"/>
              <a:t> is evident from </a:t>
            </a:r>
            <a:r>
              <a:rPr lang="en-US" sz="1600" dirty="0"/>
              <a:t>this DATL graph adapted by Saunders, many complex defense system programs commit total program cost in the early phases of the SDLC. The figures illustrate how cost increases as a product realization advances. Rework late in the SDLC poses significant risks to the program for cost and schedule overruns, because there is little room to absorb rework in the cost structure.</a:t>
            </a:r>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134095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0" y="2043714"/>
            <a:ext cx="6934200" cy="7405086"/>
          </a:xfrm>
        </p:spPr>
        <p:txBody>
          <a:bodyPr>
            <a:noAutofit/>
          </a:bodyPr>
          <a:lstStyle/>
          <a:p>
            <a:r>
              <a:rPr lang="en-US" sz="1400" dirty="0"/>
              <a:t>A corollary conclusion is that Systems engineers have a role in driving the engineering processes. </a:t>
            </a:r>
          </a:p>
          <a:p>
            <a:endParaRPr lang="en-US" sz="1400" dirty="0"/>
          </a:p>
          <a:p>
            <a:r>
              <a:rPr lang="en-US" sz="1400" dirty="0"/>
              <a:t>Along with applying a systems engineering or MBSE approach across the SDLC, the greatest performance success was achieved when systems engineering held a technical process leadership role. </a:t>
            </a:r>
          </a:p>
          <a:p>
            <a:endParaRPr lang="en-US" sz="1400" dirty="0"/>
          </a:p>
          <a:p>
            <a:r>
              <a:rPr lang="en-US" sz="1400" dirty="0"/>
              <a:t>The graph here shows a comparison between three Universal Holding Fixtures projects. The author (Frantz) attributed success in the project that delivered 3X sooner than the worst UHF project to:</a:t>
            </a:r>
          </a:p>
          <a:p>
            <a:endParaRPr lang="en-US" sz="1400" dirty="0"/>
          </a:p>
          <a:p>
            <a:pPr lvl="1"/>
            <a:r>
              <a:rPr lang="en-US" sz="1400" dirty="0"/>
              <a:t>High access to systems management disciplines and support – Stating that systems management paid high attention to concerns from the systems engineers</a:t>
            </a:r>
          </a:p>
          <a:p>
            <a:pPr lvl="1"/>
            <a:endParaRPr lang="en-US" sz="1400" dirty="0"/>
          </a:p>
          <a:p>
            <a:pPr lvl="1"/>
            <a:r>
              <a:rPr lang="en-US" sz="1400" dirty="0"/>
              <a:t>Adherence to functional specification, three examples were given:</a:t>
            </a:r>
          </a:p>
          <a:p>
            <a:pPr lvl="2"/>
            <a:r>
              <a:rPr lang="en-US" sz="1400" dirty="0"/>
              <a:t>All specifications were updated as the design matured</a:t>
            </a:r>
          </a:p>
          <a:p>
            <a:pPr lvl="2"/>
            <a:r>
              <a:rPr lang="en-US" sz="1400" dirty="0"/>
              <a:t>Specifications were followed and adhered to in all aspects of design and build</a:t>
            </a:r>
          </a:p>
          <a:p>
            <a:pPr lvl="2"/>
            <a:r>
              <a:rPr lang="en-US" sz="1400" dirty="0"/>
              <a:t>Changes were controlled by a formal change board</a:t>
            </a:r>
          </a:p>
          <a:p>
            <a:pPr lvl="1"/>
            <a:endParaRPr lang="en-US" sz="1400" dirty="0"/>
          </a:p>
          <a:p>
            <a:pPr lvl="1"/>
            <a:r>
              <a:rPr lang="en-US" sz="1400" dirty="0"/>
              <a:t>And the project employed a formal internal and external design review approach – Stating that design engineers paid at least moderate attention to the</a:t>
            </a:r>
            <a:r>
              <a:rPr lang="en-US" sz="1400" baseline="0" dirty="0"/>
              <a:t> systems engineers</a:t>
            </a:r>
            <a:endParaRPr lang="en-US" sz="1400" dirty="0"/>
          </a:p>
          <a:p>
            <a:pPr lvl="1"/>
            <a:endParaRPr lang="en-US" sz="1400" dirty="0"/>
          </a:p>
          <a:p>
            <a:r>
              <a:rPr lang="en-US" sz="1400" dirty="0"/>
              <a:t>My experience in my 25 years of leading software engineering projects was that the SE’s were some of my most senior engineers, and I used them to help me manage the engineering processes from an overall systems perspective.</a:t>
            </a:r>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3800475" y="304800"/>
            <a:ext cx="1914525" cy="1435100"/>
          </a:xfrm>
        </p:spPr>
      </p:sp>
    </p:spTree>
    <p:extLst>
      <p:ext uri="{BB962C8B-B14F-4D97-AF65-F5344CB8AC3E}">
        <p14:creationId xmlns:p14="http://schemas.microsoft.com/office/powerpoint/2010/main" val="319887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0" name="Slide Image Placeholder 9"/>
          <p:cNvSpPr>
            <a:spLocks noGrp="1" noRot="1" noChangeAspect="1"/>
          </p:cNvSpPr>
          <p:nvPr>
            <p:ph type="sldImg"/>
          </p:nvPr>
        </p:nvSpPr>
        <p:spPr>
          <a:xfrm>
            <a:off x="2286000" y="609600"/>
            <a:ext cx="3771900" cy="2828925"/>
          </a:xfrm>
        </p:spPr>
      </p:sp>
      <p:sp>
        <p:nvSpPr>
          <p:cNvPr id="11" name="Notes Placeholder 10"/>
          <p:cNvSpPr>
            <a:spLocks noGrp="1"/>
          </p:cNvSpPr>
          <p:nvPr>
            <p:ph type="body" idx="1"/>
          </p:nvPr>
        </p:nvSpPr>
        <p:spPr>
          <a:xfrm>
            <a:off x="685800" y="3657600"/>
            <a:ext cx="5852160" cy="5410200"/>
          </a:xfrm>
        </p:spPr>
        <p:txBody>
          <a:bodyPr/>
          <a:lstStyle/>
          <a:p>
            <a:r>
              <a:rPr lang="en-US" sz="1600" dirty="0" smtClean="0"/>
              <a:t>The scope of MBSE Value study is encapsulated in 4 questions:</a:t>
            </a:r>
          </a:p>
          <a:p>
            <a:endParaRPr lang="en-US" sz="1600" dirty="0" smtClean="0"/>
          </a:p>
          <a:p>
            <a:pPr marL="171450" indent="-171450">
              <a:buFont typeface="Arial" panose="020B0604020202020204" pitchFamily="34" charset="0"/>
              <a:buChar char="•"/>
            </a:pPr>
            <a:r>
              <a:rPr lang="en-US" sz="1600" dirty="0" smtClean="0"/>
              <a:t>What does it look like?</a:t>
            </a:r>
          </a:p>
          <a:p>
            <a:pPr marL="171450" indent="-171450">
              <a:buFont typeface="Arial" panose="020B0604020202020204" pitchFamily="34" charset="0"/>
              <a:buChar char="•"/>
            </a:pPr>
            <a:r>
              <a:rPr lang="en-US" sz="1600" dirty="0" smtClean="0"/>
              <a:t>What can we learn from others?</a:t>
            </a:r>
          </a:p>
          <a:p>
            <a:pPr marL="171450" indent="-171450">
              <a:buFont typeface="Arial" panose="020B0604020202020204" pitchFamily="34" charset="0"/>
              <a:buChar char="•"/>
            </a:pPr>
            <a:r>
              <a:rPr lang="en-US" sz="1600" dirty="0" smtClean="0"/>
              <a:t>What are we currently doing?</a:t>
            </a:r>
          </a:p>
          <a:p>
            <a:pPr marL="171450" indent="-171450">
              <a:buFont typeface="Arial" panose="020B0604020202020204" pitchFamily="34" charset="0"/>
              <a:buChar char="•"/>
            </a:pPr>
            <a:r>
              <a:rPr lang="en-US" sz="1600" dirty="0" smtClean="0"/>
              <a:t>What is the path forward?</a:t>
            </a:r>
          </a:p>
          <a:p>
            <a:pPr marL="171450" indent="-171450">
              <a:buFont typeface="Arial" panose="020B0604020202020204" pitchFamily="34" charset="0"/>
              <a:buChar char="•"/>
            </a:pPr>
            <a:endParaRPr lang="en-US" sz="1600" dirty="0" smtClean="0"/>
          </a:p>
          <a:p>
            <a:r>
              <a:rPr lang="en-US" sz="1600" dirty="0" smtClean="0"/>
              <a:t>To answer these questions, we first surveyed the literature, which culminated into our Systematic Literature Review. Then we surveyed the industry standards, guidelines and manuals. We have conducted 33 interviews of systems engineering experts, and are in the process of interviewing managers. We are in the process of visiting external groups whom we feel have a particularly good MBSE program (those would Lockheed Martin, JPL, and Huntington Ingalls), as well as visiting our customers to gain their perspective. And we have 4 pilot projects planned where we will collect data to see if we can obtain demonstrable evidence.</a:t>
            </a:r>
            <a:endParaRPr lang="en-US" sz="1600" dirty="0"/>
          </a:p>
        </p:txBody>
      </p:sp>
    </p:spTree>
    <p:extLst>
      <p:ext uri="{BB962C8B-B14F-4D97-AF65-F5344CB8AC3E}">
        <p14:creationId xmlns:p14="http://schemas.microsoft.com/office/powerpoint/2010/main" val="1902066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8600" y="1990698"/>
            <a:ext cx="6934200" cy="7381902"/>
          </a:xfrm>
        </p:spPr>
        <p:txBody>
          <a:bodyPr>
            <a:normAutofit/>
          </a:bodyPr>
          <a:lstStyle/>
          <a:p>
            <a:r>
              <a:rPr lang="en-US" sz="1400" dirty="0"/>
              <a:t>A key finding supporting SE leadership, and stated in several case studies, was that there is a need for skilled engineers. </a:t>
            </a:r>
          </a:p>
          <a:p>
            <a:endParaRPr lang="en-US" sz="1400" dirty="0"/>
          </a:p>
          <a:p>
            <a:r>
              <a:rPr lang="en-US" sz="1400" dirty="0"/>
              <a:t>This graph (by </a:t>
            </a:r>
            <a:r>
              <a:rPr lang="en-US" sz="1400" dirty="0" err="1"/>
              <a:t>Mornas</a:t>
            </a:r>
            <a:r>
              <a:rPr lang="en-US" sz="1400" dirty="0"/>
              <a:t> et al) identifies the processes where successful case studies employed systems engineering to lead and participate in. Notice two things,</a:t>
            </a:r>
            <a:r>
              <a:rPr lang="en-US" sz="1400" baseline="0" dirty="0"/>
              <a:t> 1)</a:t>
            </a:r>
            <a:r>
              <a:rPr lang="en-US" sz="1400" dirty="0"/>
              <a:t> that SE’s do much more than requirements, and 2) that the SE effort extends throughout the SDLC</a:t>
            </a:r>
          </a:p>
          <a:p>
            <a:endParaRPr lang="en-US" sz="1400" dirty="0"/>
          </a:p>
          <a:p>
            <a:pPr lvl="1"/>
            <a:r>
              <a:rPr lang="en-US" sz="1400" dirty="0"/>
              <a:t>When an MBSE approach is only applied for requirements management, the approach cannot be leveraged to prevent defects and rework late in the life cycle. It is in preventing rework in these later phases when the greatest cost and schedule savings are realized.</a:t>
            </a:r>
          </a:p>
          <a:p>
            <a:endParaRPr lang="en-US" sz="1400" dirty="0"/>
          </a:p>
          <a:p>
            <a:r>
              <a:rPr lang="en-US" sz="1400" dirty="0"/>
              <a:t>A number of the case studies addressed the general lack of skilled systems engineers, and skilled MBSE engineers in particular, as a major hindrance to implementing an MBSE approach. For example:</a:t>
            </a:r>
          </a:p>
          <a:p>
            <a:endParaRPr lang="en-US" sz="1400" dirty="0"/>
          </a:p>
          <a:p>
            <a:pPr lvl="1"/>
            <a:r>
              <a:rPr lang="en-US" sz="1400" dirty="0"/>
              <a:t>If the models are to provide benefit to later phases of the program, they must be managed and kept up to date. </a:t>
            </a:r>
          </a:p>
          <a:p>
            <a:pPr lvl="1"/>
            <a:r>
              <a:rPr lang="en-US" sz="1400" dirty="0"/>
              <a:t>Design engineers need a basic understanding of an MBSE approach in order to fully utilize the information generated by the systems engineers.</a:t>
            </a:r>
          </a:p>
          <a:p>
            <a:pPr lvl="1"/>
            <a:r>
              <a:rPr lang="en-US" sz="1400" dirty="0"/>
              <a:t>Both engineers and stakeholders are accustomed to reviewing documents rather than MBSE model artifacts</a:t>
            </a:r>
          </a:p>
          <a:p>
            <a:pPr lvl="2"/>
            <a:r>
              <a:rPr lang="en-US" sz="1400" dirty="0"/>
              <a:t>Resulting in cultural resistance to the fundamental MBSE process of "first change the model and then the documents"</a:t>
            </a:r>
          </a:p>
          <a:p>
            <a:endParaRPr lang="en-US" sz="1400" dirty="0"/>
          </a:p>
          <a:p>
            <a:r>
              <a:rPr lang="en-US" sz="1400" dirty="0"/>
              <a:t>The greatest challenge to a successful implementation of an MBSE approach may be overcoming cultural resistance</a:t>
            </a:r>
          </a:p>
          <a:p>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4724400" y="720725"/>
            <a:ext cx="1333500" cy="1000125"/>
          </a:xfrm>
        </p:spPr>
      </p:sp>
    </p:spTree>
    <p:extLst>
      <p:ext uri="{BB962C8B-B14F-4D97-AF65-F5344CB8AC3E}">
        <p14:creationId xmlns:p14="http://schemas.microsoft.com/office/powerpoint/2010/main" val="3648435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8600" y="2018664"/>
            <a:ext cx="6858000" cy="7430135"/>
          </a:xfrm>
        </p:spPr>
        <p:txBody>
          <a:bodyPr>
            <a:normAutofit/>
          </a:bodyPr>
          <a:lstStyle/>
          <a:p>
            <a:pPr lvl="0"/>
            <a:r>
              <a:rPr lang="en-US" sz="1600" dirty="0"/>
              <a:t>An important large study of defense and space system programs by Eric Honour correlated a significant positive overall program performance with the level of systems engineering effort and identified an optimal level of SE effort to be between 12%-17% of total program effort. I find this graph interesting, because I rarely see this level of systems engineering effort, until after a major program failure.</a:t>
            </a:r>
          </a:p>
          <a:p>
            <a:pPr lvl="0"/>
            <a:endParaRPr lang="en-US" sz="1600" dirty="0"/>
          </a:p>
          <a:p>
            <a:pPr lvl="1"/>
            <a:r>
              <a:rPr lang="en-US" sz="1600" dirty="0"/>
              <a:t>Honour also calculated a project performance advantage of 7:1 over projects that did not use a systems engineering approach. </a:t>
            </a:r>
          </a:p>
          <a:p>
            <a:pPr lvl="0"/>
            <a:endParaRPr lang="en-US" sz="1600" dirty="0"/>
          </a:p>
          <a:p>
            <a:pPr defTabSz="484982">
              <a:defRPr/>
            </a:pPr>
            <a:r>
              <a:rPr lang="en-US" sz="1600" baseline="0" dirty="0"/>
              <a:t>The statistically significant correlation between good SE processes and good overall program performance seems to say that if you have good SE processes, and you apply a modeling approach, you should beget a good MBSE approach. And, you should expect to achieve good program performance. </a:t>
            </a:r>
            <a:r>
              <a:rPr lang="en-US" sz="1600" dirty="0"/>
              <a:t>What</a:t>
            </a:r>
            <a:r>
              <a:rPr lang="en-US" sz="1600" baseline="0" dirty="0"/>
              <a:t> changes is that the model becomes the center of effort - for communication, technical processes, and technical management processes.</a:t>
            </a:r>
          </a:p>
          <a:p>
            <a:pPr defTabSz="484982">
              <a:defRPr/>
            </a:pPr>
            <a:endParaRPr lang="en-US" sz="1600" baseline="0" dirty="0"/>
          </a:p>
          <a:p>
            <a:pPr defTabSz="484982">
              <a:defRPr/>
            </a:pPr>
            <a:r>
              <a:rPr lang="en-US" sz="1600" baseline="0" dirty="0"/>
              <a:t>Note that the underlying presumption is that you have at least good MBSE processes.</a:t>
            </a:r>
          </a:p>
          <a:p>
            <a:endParaRPr lang="en-US" sz="1600" dirty="0"/>
          </a:p>
          <a:p>
            <a:r>
              <a:rPr lang="en-US" sz="1600" dirty="0"/>
              <a:t>My industry contacts involved in SE standards development further confirmed this, in that all of the standard bodies assumed that an MBSE approach is a Systems Engineering approach, using models.</a:t>
            </a:r>
            <a:endParaRPr lang="en-US" sz="1600" baseline="0" dirty="0"/>
          </a:p>
          <a:p>
            <a:pPr lvl="0"/>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4648200" y="720725"/>
            <a:ext cx="1409700" cy="1057275"/>
          </a:xfrm>
        </p:spPr>
      </p:sp>
    </p:spTree>
    <p:extLst>
      <p:ext uri="{BB962C8B-B14F-4D97-AF65-F5344CB8AC3E}">
        <p14:creationId xmlns:p14="http://schemas.microsoft.com/office/powerpoint/2010/main" val="3146873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lstStyle/>
          <a:p>
            <a:r>
              <a:rPr lang="en-US" sz="1600" dirty="0"/>
              <a:t>Here’s a math word problem for you. If good systems engineering = good program performance, will good MBSE = good program performance?</a:t>
            </a:r>
          </a:p>
        </p:txBody>
      </p:sp>
    </p:spTree>
    <p:extLst>
      <p:ext uri="{BB962C8B-B14F-4D97-AF65-F5344CB8AC3E}">
        <p14:creationId xmlns:p14="http://schemas.microsoft.com/office/powerpoint/2010/main" val="3242303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US" sz="1600" dirty="0"/>
              <a:t>A study from Saab Corporation (by Bill </a:t>
            </a:r>
            <a:r>
              <a:rPr lang="en-US" sz="1600" dirty="0" err="1"/>
              <a:t>Sweetman</a:t>
            </a:r>
            <a:r>
              <a:rPr lang="en-US" sz="1600" dirty="0"/>
              <a:t>) that documented how through a combined MBSE/MBE (3-D modeling) approach Saab was able to find 70% of defects in the simulation stage, instead of the flight-test phase on the JAS 39E </a:t>
            </a:r>
            <a:r>
              <a:rPr lang="en-US" sz="1600" dirty="0" err="1"/>
              <a:t>Gripen</a:t>
            </a:r>
            <a:r>
              <a:rPr lang="en-US" sz="1600" dirty="0"/>
              <a:t> fighter jet. He explained that previous versions of the jet included 70,000 written documents, where the 39E had none. </a:t>
            </a:r>
          </a:p>
          <a:p>
            <a:pPr lvl="2"/>
            <a:r>
              <a:rPr lang="en-US" sz="1600" dirty="0"/>
              <a:t>Where the industry standard is to reach a near-optimal return on investment at the 180th aircraft produced,</a:t>
            </a:r>
            <a:r>
              <a:rPr lang="en-US" sz="1600" baseline="0" dirty="0"/>
              <a:t> S</a:t>
            </a:r>
            <a:r>
              <a:rPr lang="en-US" sz="1600" dirty="0"/>
              <a:t>aab wants to reach that stage by the 30th aircraft and cut the number of work hours taken on the first 100 aircraft by half.</a:t>
            </a:r>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394455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4800" y="3504564"/>
            <a:ext cx="6629400" cy="5791835"/>
          </a:xfrm>
        </p:spPr>
        <p:txBody>
          <a:bodyPr/>
          <a:lstStyle/>
          <a:p>
            <a:r>
              <a:rPr lang="en-US" sz="1800" dirty="0"/>
              <a:t>Here’s an example (from Tyreman et al) that showed how they reduced or avoided costly rework on a billion dollar nuclear submarine program. </a:t>
            </a:r>
          </a:p>
          <a:p>
            <a:pPr lvl="1"/>
            <a:r>
              <a:rPr lang="en-US" sz="1800" dirty="0"/>
              <a:t>The beige section is the program cost impact to fix errors before applying an MBSE approach</a:t>
            </a:r>
          </a:p>
          <a:p>
            <a:pPr lvl="1"/>
            <a:r>
              <a:rPr lang="en-US" sz="1800" dirty="0"/>
              <a:t>The green section shows the cost impact after applying an MBSE approach</a:t>
            </a:r>
          </a:p>
          <a:p>
            <a:pPr marL="969961" lvl="2" defTabSz="484982"/>
            <a:r>
              <a:rPr lang="en-US" sz="1800" dirty="0"/>
              <a:t>The author is trying to show that most of the defects were found early and fixed at 1X cost, with only a small amount at the 5x and 20X figures.</a:t>
            </a:r>
          </a:p>
          <a:p>
            <a:pPr lvl="2"/>
            <a:r>
              <a:rPr lang="en-US" sz="1800" dirty="0"/>
              <a:t>Notice that the “Fix Cost =“ blocks</a:t>
            </a:r>
            <a:r>
              <a:rPr lang="en-US" sz="1800" baseline="0" dirty="0"/>
              <a:t> indicate the cost to fix an error at that stage of the SDLC, and the </a:t>
            </a:r>
            <a:r>
              <a:rPr lang="en-US" sz="1800" dirty="0"/>
              <a:t>size of these indicators indicates the quantity</a:t>
            </a:r>
            <a:r>
              <a:rPr lang="en-US" sz="1800" baseline="0" dirty="0"/>
              <a:t> </a:t>
            </a:r>
            <a:r>
              <a:rPr lang="en-US" sz="1800" dirty="0"/>
              <a:t>of errors found and fixed at that cost. For</a:t>
            </a:r>
            <a:r>
              <a:rPr lang="en-US" sz="1800" baseline="0" dirty="0"/>
              <a:t> example, s</a:t>
            </a:r>
            <a:r>
              <a:rPr lang="en-US" sz="1800" dirty="0"/>
              <a:t>ee how large the red 20X figure is in the beige section and how small it is in the green section.</a:t>
            </a:r>
          </a:p>
          <a:p>
            <a:endParaRPr lang="en-US" dirty="0"/>
          </a:p>
          <a:p>
            <a:endParaRPr lang="en-US" dirty="0"/>
          </a:p>
          <a:p>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2667000" y="720725"/>
            <a:ext cx="3390900" cy="2543175"/>
          </a:xfrm>
        </p:spPr>
      </p:sp>
    </p:spTree>
    <p:extLst>
      <p:ext uri="{BB962C8B-B14F-4D97-AF65-F5344CB8AC3E}">
        <p14:creationId xmlns:p14="http://schemas.microsoft.com/office/powerpoint/2010/main" val="423528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In an interesting NASA case study, the author (Perez) documented how the use of an MBSE approach improved the probability predictions of mission success. </a:t>
            </a:r>
          </a:p>
          <a:p>
            <a:pPr lvl="1"/>
            <a:r>
              <a:rPr lang="en-US" sz="1600" dirty="0"/>
              <a:t>He explains that risks analyses are typically conducted late in the design cycle, when design changes are difficult to implement. To improve this process the team evaluated the use of failure analysis integrated into the system architecture model managed through an MBSE approach to enable engineers to make risk-informed system modification decisions early in the design process. His results showed an improved probability of mission success from 60% to 73% and then to 94%.</a:t>
            </a:r>
          </a:p>
          <a:p>
            <a:pPr lvl="1"/>
            <a:endParaRPr lang="en-US" sz="1600" dirty="0"/>
          </a:p>
          <a:p>
            <a:r>
              <a:rPr lang="en-US" sz="1600" dirty="0"/>
              <a:t>In another case study, the author (Steve Saunders) showed how his team reduced the number of defects by 68% after implementing an MBSE approach. </a:t>
            </a:r>
          </a:p>
          <a:p>
            <a:pPr lvl="1"/>
            <a:endParaRPr lang="en-US" dirty="0"/>
          </a:p>
          <a:p>
            <a:endParaRPr lang="en-US" dirty="0"/>
          </a:p>
          <a:p>
            <a:endParaRPr lang="en-US" dirty="0"/>
          </a:p>
          <a:p>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3739171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4800" y="4560570"/>
            <a:ext cx="6705600" cy="4812030"/>
          </a:xfrm>
        </p:spPr>
        <p:txBody>
          <a:bodyPr>
            <a:normAutofit/>
          </a:bodyPr>
          <a:lstStyle/>
          <a:p>
            <a:r>
              <a:rPr lang="en-US" sz="1600" dirty="0"/>
              <a:t>To summarize,</a:t>
            </a:r>
            <a:r>
              <a:rPr lang="en-US" sz="1600" baseline="0" dirty="0"/>
              <a:t> </a:t>
            </a:r>
            <a:r>
              <a:rPr lang="en-US" sz="1600" dirty="0"/>
              <a:t>our</a:t>
            </a:r>
            <a:r>
              <a:rPr lang="en-US" sz="1600" baseline="0" dirty="0"/>
              <a:t> literature review found that t</a:t>
            </a:r>
            <a:r>
              <a:rPr lang="en-US" sz="1600" dirty="0"/>
              <a:t>he best practices employed</a:t>
            </a:r>
            <a:r>
              <a:rPr lang="en-US" sz="1600" baseline="0" dirty="0"/>
              <a:t> in </a:t>
            </a:r>
            <a:r>
              <a:rPr lang="en-US" sz="1600" dirty="0"/>
              <a:t>the industry to achieve success from an MBSE approach include (these four area):</a:t>
            </a:r>
          </a:p>
          <a:p>
            <a:endParaRPr lang="en-US" sz="1600" dirty="0"/>
          </a:p>
          <a:p>
            <a:r>
              <a:rPr lang="en-US" sz="1600" dirty="0"/>
              <a:t>Engage</a:t>
            </a:r>
            <a:r>
              <a:rPr lang="en-US" sz="1600" baseline="0" dirty="0"/>
              <a:t> systems engineers as engineering process leaders – not to tell the mechanical engineering lead what to do, but to take the leadership in managing requirements, architecture, and traceability.</a:t>
            </a:r>
          </a:p>
          <a:p>
            <a:endParaRPr lang="en-US" sz="1600" baseline="0" dirty="0"/>
          </a:p>
          <a:p>
            <a:r>
              <a:rPr lang="en-US" sz="1600" baseline="0" dirty="0"/>
              <a:t>Diligently perform the defined processes iteratively throughout the SDLC – the systems engineer is the one who is always evaluating whether a requirement has changed and the impact of that change.</a:t>
            </a:r>
          </a:p>
          <a:p>
            <a:endParaRPr lang="en-US" sz="1600" baseline="0" dirty="0"/>
          </a:p>
          <a:p>
            <a:r>
              <a:rPr lang="en-US" sz="1600" baseline="0" dirty="0"/>
              <a:t>Projects should expect to take extra systems engineering effort early in the project, and apply much more effort to systems engineering than is typical across the industry.</a:t>
            </a:r>
          </a:p>
          <a:p>
            <a:endParaRPr lang="en-US" baseline="0"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4279610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When I say engineering process leadership, I am referring to the Technical Management Processes defined within this red box. One could think of this as leading the systematic or engineering processes. Unlike</a:t>
            </a:r>
            <a:r>
              <a:rPr lang="en-US" sz="1600" baseline="0" dirty="0"/>
              <a:t> the other engineering disciplines, only t</a:t>
            </a:r>
            <a:r>
              <a:rPr lang="en-US" sz="1600" dirty="0"/>
              <a:t>he Systems Engineer</a:t>
            </a:r>
            <a:r>
              <a:rPr lang="en-US" sz="1600" baseline="0" dirty="0"/>
              <a:t> discipline is charged to</a:t>
            </a:r>
            <a:r>
              <a:rPr lang="en-US" sz="1600" dirty="0"/>
              <a:t> look at these processes from the total system perspective.</a:t>
            </a:r>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3069253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As mentioned earlier, a key to success is engineering diligence. At each project phase, the Systems Engineer diligently iterates though analyses of requirements and architecture. Synthesizing that information into the system design.</a:t>
            </a:r>
          </a:p>
          <a:p>
            <a:endParaRPr lang="en-US" sz="1600" dirty="0"/>
          </a:p>
          <a:p>
            <a:r>
              <a:rPr lang="en-US" sz="1600" dirty="0"/>
              <a:t>These tasks are re-iterated through all of the project lifecycle phases.</a:t>
            </a:r>
          </a:p>
          <a:p>
            <a:endParaRPr lang="en-US" sz="1600" dirty="0"/>
          </a:p>
          <a:p>
            <a:r>
              <a:rPr lang="en-US" sz="1600" dirty="0"/>
              <a:t>Another way to think of these systems engineering processes is to think of an iterative feedback loop that recursively refines and updates through needs, requirements, and architecture throughout the project lifecycle.</a:t>
            </a:r>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2588973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0" y="2069464"/>
            <a:ext cx="6934200" cy="7303135"/>
          </a:xfrm>
        </p:spPr>
        <p:txBody>
          <a:bodyPr/>
          <a:lstStyle/>
          <a:p>
            <a:r>
              <a:rPr lang="en-US" sz="1600" dirty="0"/>
              <a:t>I mentioned earlier that one of the keys for effectiveness found in our systematic literature review was this comparison between good SE/MBSE and poor SE/MBSE effort. In a good SE/MBSE approach, there is an increased effort early in the project to identify complete requirements, communicate those requirements throughout the stakeholders and development team, and to identify all of the interfaces. This increased early effort was shown to have a significant impact on defect rates later in the lifecycle – due to greatly reduced requirement omissions and errors.</a:t>
            </a:r>
          </a:p>
          <a:p>
            <a:endParaRPr lang="en-US" sz="1600" dirty="0"/>
          </a:p>
          <a:p>
            <a:r>
              <a:rPr lang="en-US" sz="1600" dirty="0"/>
              <a:t>I show the MBSE investment as a separate line, to show that there are two early effort swells. The green line represents the one-time investment (the initial modeling learning curve), while the red line recurs for each project,</a:t>
            </a:r>
            <a:r>
              <a:rPr lang="en-US" sz="1600" baseline="0" dirty="0"/>
              <a:t> representing the early project investment to understand the requirements</a:t>
            </a:r>
            <a:r>
              <a:rPr lang="en-US" sz="1600" dirty="0"/>
              <a:t>.</a:t>
            </a:r>
          </a:p>
          <a:p>
            <a:endParaRPr lang="en-US" sz="1600" dirty="0"/>
          </a:p>
          <a:p>
            <a:r>
              <a:rPr lang="en-US" sz="1600" dirty="0"/>
              <a:t>The Initial investment represents tools, training,</a:t>
            </a:r>
            <a:r>
              <a:rPr lang="en-US" sz="1600" baseline="0" dirty="0"/>
              <a:t> and l</a:t>
            </a:r>
            <a:r>
              <a:rPr lang="en-US" sz="1600" dirty="0"/>
              <a:t>earning curve to become a proficient MBSE practitioner.</a:t>
            </a:r>
          </a:p>
          <a:p>
            <a:endParaRPr lang="en-US" sz="1600" dirty="0"/>
          </a:p>
          <a:p>
            <a:r>
              <a:rPr lang="en-US" sz="1600" dirty="0"/>
              <a:t>On the project level, we think that modeling enforces attention on details, tending to increase the work effort earlier.</a:t>
            </a:r>
          </a:p>
          <a:p>
            <a:endParaRPr lang="en-US" sz="1600" dirty="0"/>
          </a:p>
          <a:p>
            <a:r>
              <a:rPr lang="en-US" sz="1600" dirty="0"/>
              <a:t>NOTE: </a:t>
            </a:r>
          </a:p>
          <a:p>
            <a:pPr lvl="1"/>
            <a:r>
              <a:rPr lang="en-US" sz="1600" dirty="0"/>
              <a:t>Model reuse and defect prevention draw the effort curve down. I did not show this, because it made for a muddy graphic.</a:t>
            </a:r>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4579938" y="720725"/>
            <a:ext cx="1477962" cy="1108075"/>
          </a:xfrm>
        </p:spPr>
      </p:sp>
    </p:spTree>
    <p:extLst>
      <p:ext uri="{BB962C8B-B14F-4D97-AF65-F5344CB8AC3E}">
        <p14:creationId xmlns:p14="http://schemas.microsoft.com/office/powerpoint/2010/main" val="420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0" y="720725"/>
            <a:ext cx="3390900" cy="2543175"/>
          </a:xfrm>
        </p:spPr>
      </p:sp>
      <p:sp>
        <p:nvSpPr>
          <p:cNvPr id="3" name="Notes Placeholder 2"/>
          <p:cNvSpPr>
            <a:spLocks noGrp="1"/>
          </p:cNvSpPr>
          <p:nvPr>
            <p:ph type="body" idx="1"/>
          </p:nvPr>
        </p:nvSpPr>
        <p:spPr>
          <a:xfrm>
            <a:off x="381000" y="3429000"/>
            <a:ext cx="6477000" cy="5791200"/>
          </a:xfrm>
        </p:spPr>
        <p:txBody>
          <a:bodyPr/>
          <a:lstStyle/>
          <a:p>
            <a:r>
              <a:rPr lang="en-US" sz="1600" dirty="0"/>
              <a:t>In making</a:t>
            </a:r>
            <a:r>
              <a:rPr lang="en-US" sz="1600" baseline="0" dirty="0"/>
              <a:t> this presentation, I often find that there is some confusion about the definition of </a:t>
            </a:r>
            <a:r>
              <a:rPr lang="en-US" sz="1600" baseline="0" dirty="0" smtClean="0"/>
              <a:t>the terms I use. </a:t>
            </a:r>
            <a:r>
              <a:rPr lang="en-US" sz="1600" baseline="0" dirty="0"/>
              <a:t>I hope this audience appreciates the differences in these three roles. </a:t>
            </a:r>
          </a:p>
          <a:p>
            <a:endParaRPr lang="en-US" sz="1600" baseline="0" dirty="0"/>
          </a:p>
          <a:p>
            <a:r>
              <a:rPr lang="en-US" sz="1600" baseline="0" dirty="0"/>
              <a:t>Model-based Enterprise – is, not too surprising, about modeling the engineering processes from an enterprise perspective. </a:t>
            </a:r>
            <a:endParaRPr lang="en-US" sz="1600" baseline="0" dirty="0" smtClean="0"/>
          </a:p>
          <a:p>
            <a:endParaRPr lang="en-US" sz="1600" baseline="0" dirty="0" smtClean="0"/>
          </a:p>
          <a:p>
            <a:r>
              <a:rPr lang="en-US" sz="1600" baseline="0" dirty="0" smtClean="0"/>
              <a:t>Model-based </a:t>
            </a:r>
            <a:r>
              <a:rPr lang="en-US" sz="1600" baseline="0" dirty="0"/>
              <a:t>engineering – typically refers to engineering design work performed by mechanical, electrical, software, and physics engineers. </a:t>
            </a:r>
          </a:p>
          <a:p>
            <a:endParaRPr lang="en-US" sz="1600" baseline="0" dirty="0"/>
          </a:p>
          <a:p>
            <a:r>
              <a:rPr lang="en-US" sz="1600" baseline="0" dirty="0"/>
              <a:t>Where model-based systems engineering is about using models to describe and analyze the system as a whole, tying together the models created by the other engineering disciplines into a cohesive product.</a:t>
            </a:r>
          </a:p>
          <a:p>
            <a:endParaRPr lang="en-US" sz="1600" baseline="0" dirty="0"/>
          </a:p>
          <a:p>
            <a:r>
              <a:rPr lang="en-US" sz="1600" baseline="0" dirty="0"/>
              <a:t>What makes these definitions significant is when the models become the authoritative source for the information, and any documentation produced from these models becomes simply a by-product.</a:t>
            </a:r>
            <a:endParaRPr lang="en-US" sz="1600"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Tree>
    <p:extLst>
      <p:ext uri="{BB962C8B-B14F-4D97-AF65-F5344CB8AC3E}">
        <p14:creationId xmlns:p14="http://schemas.microsoft.com/office/powerpoint/2010/main" val="3531797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8600" y="2374264"/>
            <a:ext cx="6781800" cy="7074535"/>
          </a:xfrm>
        </p:spPr>
        <p:txBody>
          <a:bodyPr>
            <a:normAutofit/>
          </a:bodyPr>
          <a:lstStyle/>
          <a:p>
            <a:r>
              <a:rPr lang="en-US" sz="1400" dirty="0"/>
              <a:t>There are a number of prerequisites that were expressed by the case studies that any organization must employ in order to implement a successful MBSE approach. These prerequisites represent investments by the organization in its staff and processes.</a:t>
            </a:r>
          </a:p>
          <a:p>
            <a:endParaRPr lang="en-US" sz="1400" dirty="0"/>
          </a:p>
          <a:p>
            <a:pPr lvl="1"/>
            <a:r>
              <a:rPr lang="en-US" sz="1400" dirty="0"/>
              <a:t>The enterprise must have a mature, well-documented, and enterprise-wide SE process that spans from requirements development and analysis through system test and qualification (or V&amp;V in the case of software intensive systems).</a:t>
            </a:r>
          </a:p>
          <a:p>
            <a:pPr lvl="1"/>
            <a:endParaRPr lang="en-US" sz="1400" dirty="0"/>
          </a:p>
          <a:p>
            <a:pPr lvl="1"/>
            <a:r>
              <a:rPr lang="en-US" sz="1400" dirty="0"/>
              <a:t>The enterprise must have a cadre of trained systems engineers with at least moderate skill in employing MBSE tools and techniques, and whose MBSE roles are clearly delineated from the more traditional roles.</a:t>
            </a:r>
          </a:p>
          <a:p>
            <a:pPr lvl="1"/>
            <a:endParaRPr lang="en-US" sz="1400" dirty="0"/>
          </a:p>
          <a:p>
            <a:pPr lvl="1"/>
            <a:r>
              <a:rPr lang="en-US" sz="1400" dirty="0"/>
              <a:t>The enterprise must make available to all the engineering staff a basic level of training in the MBSE processes (so that they understand the value of the models and what to expect from the systems engineers) and in how to read MBSE artifacts (so that they can interpret information provided from the MBSE processes).</a:t>
            </a:r>
          </a:p>
          <a:p>
            <a:pPr lvl="1"/>
            <a:endParaRPr lang="en-US" sz="1400" dirty="0"/>
          </a:p>
          <a:p>
            <a:pPr lvl="1"/>
            <a:r>
              <a:rPr lang="en-US" sz="1400" dirty="0"/>
              <a:t>The enterprise must define MBSE model management processes in order to create, update, and maintain the MBSE models throughout the full lifecycle and to derive engineering artifacts from the models at each stage of the system development lifecycle.</a:t>
            </a:r>
          </a:p>
          <a:p>
            <a:pPr lvl="1"/>
            <a:endParaRPr lang="en-US" sz="1400" dirty="0"/>
          </a:p>
          <a:p>
            <a:pPr lvl="1"/>
            <a:r>
              <a:rPr lang="en-US" sz="1400" dirty="0"/>
              <a:t>The enterprise must invest in full-scale MBSE tools (not requirements management tools) and tool-use procedures must be institutionalized (all teams must use compatible tools).</a:t>
            </a:r>
          </a:p>
          <a:p>
            <a:pPr lvl="1"/>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4173538" y="720725"/>
            <a:ext cx="1884362" cy="1412875"/>
          </a:xfrm>
        </p:spPr>
      </p:sp>
    </p:spTree>
    <p:extLst>
      <p:ext uri="{BB962C8B-B14F-4D97-AF65-F5344CB8AC3E}">
        <p14:creationId xmlns:p14="http://schemas.microsoft.com/office/powerpoint/2010/main" val="2861458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8600" y="1828800"/>
            <a:ext cx="6858000" cy="7620000"/>
          </a:xfrm>
        </p:spPr>
        <p:txBody>
          <a:bodyPr/>
          <a:lstStyle/>
          <a:p>
            <a:r>
              <a:rPr lang="en-US" sz="1600" dirty="0"/>
              <a:t>Once the prerequisites are met, each program in the organization would need to make the commitment to employ an MBSE approach in the following manner:</a:t>
            </a:r>
          </a:p>
          <a:p>
            <a:endParaRPr lang="en-US" sz="1600" dirty="0"/>
          </a:p>
          <a:p>
            <a:pPr lvl="1"/>
            <a:r>
              <a:rPr lang="en-US" sz="1600" dirty="0"/>
              <a:t>Initiate MBSE model development at the beginning of the program processes (requirements phase) and resource the systems engineering effort sufficiently, including MBSE work (could be 15% of program costs).</a:t>
            </a:r>
          </a:p>
          <a:p>
            <a:pPr lvl="1"/>
            <a:endParaRPr lang="en-US" sz="1600" dirty="0"/>
          </a:p>
          <a:p>
            <a:pPr lvl="1"/>
            <a:r>
              <a:rPr lang="en-US" sz="1600" dirty="0"/>
              <a:t>Commit to making the MBSE models the centerpiece SE artifact for converting requirements into designs ("first change the model, then change the design").</a:t>
            </a:r>
          </a:p>
          <a:p>
            <a:pPr lvl="1"/>
            <a:endParaRPr lang="en-US" sz="1600" dirty="0"/>
          </a:p>
          <a:p>
            <a:pPr lvl="1"/>
            <a:r>
              <a:rPr lang="en-US" sz="1600" dirty="0"/>
              <a:t>Provide continuous resources to update and sustain the models and employ them as the basis for design reviews and verifying requirements within design artifacts, using the models to improve understanding of the impact to the design caused by changes.</a:t>
            </a:r>
          </a:p>
          <a:p>
            <a:pPr lvl="1"/>
            <a:endParaRPr lang="en-US" sz="1600" dirty="0"/>
          </a:p>
          <a:p>
            <a:pPr lvl="1"/>
            <a:r>
              <a:rPr lang="en-US" sz="1600" dirty="0"/>
              <a:t>Provide continuous resources to employ the models as the basis for defining system testing, qualification, and requirements verification plans.</a:t>
            </a:r>
          </a:p>
          <a:p>
            <a:pPr lvl="1"/>
            <a:endParaRPr lang="en-US" sz="1600" dirty="0"/>
          </a:p>
          <a:p>
            <a:pPr lvl="1"/>
            <a:r>
              <a:rPr lang="en-US" sz="1600" dirty="0"/>
              <a:t>Support an MBSE approach with appropriate sustained computing infrastructure (licenses, repositories, access controls, archives, and processes) throughout the system life cycle.</a:t>
            </a:r>
          </a:p>
          <a:p>
            <a:pPr lvl="1"/>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4270375" y="450850"/>
            <a:ext cx="1485900" cy="1114425"/>
          </a:xfrm>
        </p:spPr>
      </p:sp>
    </p:spTree>
    <p:extLst>
      <p:ext uri="{BB962C8B-B14F-4D97-AF65-F5344CB8AC3E}">
        <p14:creationId xmlns:p14="http://schemas.microsoft.com/office/powerpoint/2010/main" val="1103235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r>
              <a:rPr lang="en-US" sz="1600" dirty="0"/>
              <a:t>Here is an example of</a:t>
            </a:r>
            <a:r>
              <a:rPr lang="en-US" sz="1600" baseline="0" dirty="0"/>
              <a:t> a successful program, where some of the success is attributed to their MBSE approach.</a:t>
            </a:r>
            <a:endParaRPr lang="en-US" sz="1600" dirty="0"/>
          </a:p>
        </p:txBody>
      </p:sp>
    </p:spTree>
    <p:extLst>
      <p:ext uri="{BB962C8B-B14F-4D97-AF65-F5344CB8AC3E}">
        <p14:creationId xmlns:p14="http://schemas.microsoft.com/office/powerpoint/2010/main" val="4121303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a:xfrm>
            <a:off x="735617" y="4436086"/>
            <a:ext cx="5982208" cy="4835380"/>
          </a:xfrm>
        </p:spPr>
        <p:txBody>
          <a:bodyPr/>
          <a:lstStyle/>
          <a:p>
            <a:r>
              <a:rPr lang="en-US" sz="1600" dirty="0"/>
              <a:t>And here is another program</a:t>
            </a:r>
            <a:r>
              <a:rPr lang="en-US" sz="1600" baseline="0" dirty="0"/>
              <a:t> where at least some success is attributed to their MBSE approach.</a:t>
            </a:r>
            <a:endParaRPr lang="en-US" sz="1600" dirty="0"/>
          </a:p>
        </p:txBody>
      </p:sp>
    </p:spTree>
    <p:extLst>
      <p:ext uri="{BB962C8B-B14F-4D97-AF65-F5344CB8AC3E}">
        <p14:creationId xmlns:p14="http://schemas.microsoft.com/office/powerpoint/2010/main" val="3845619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290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This presentation started with an introduction of my study</a:t>
            </a:r>
          </a:p>
          <a:p>
            <a:endParaRPr lang="en-US" sz="1600" dirty="0"/>
          </a:p>
          <a:p>
            <a:r>
              <a:rPr lang="en-US" sz="1600" dirty="0"/>
              <a:t>I’ll follow</a:t>
            </a:r>
            <a:r>
              <a:rPr lang="en-US" sz="1600" baseline="0" dirty="0"/>
              <a:t> with a</a:t>
            </a:r>
            <a:r>
              <a:rPr lang="en-US" sz="1600" dirty="0"/>
              <a:t> brief description of what is systems engineering – just to establish my baseline for comparison</a:t>
            </a:r>
          </a:p>
          <a:p>
            <a:endParaRPr lang="en-US" sz="1600" dirty="0"/>
          </a:p>
          <a:p>
            <a:r>
              <a:rPr lang="en-US" sz="1600" dirty="0"/>
              <a:t>Then we will get into the meat of my findings and conclusions</a:t>
            </a:r>
            <a:r>
              <a:rPr lang="en-US" sz="1600" baseline="0" dirty="0"/>
              <a:t> of my </a:t>
            </a:r>
            <a:r>
              <a:rPr lang="en-US" sz="1600" dirty="0"/>
              <a:t>systematic literature review</a:t>
            </a:r>
          </a:p>
          <a:p>
            <a:endParaRPr lang="en-US" sz="1600" dirty="0"/>
          </a:p>
          <a:p>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1125538" y="488950"/>
            <a:ext cx="4935537" cy="3702050"/>
          </a:xfrm>
        </p:spPr>
      </p:sp>
    </p:spTree>
    <p:extLst>
      <p:ext uri="{BB962C8B-B14F-4D97-AF65-F5344CB8AC3E}">
        <p14:creationId xmlns:p14="http://schemas.microsoft.com/office/powerpoint/2010/main" val="90331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My approach to data collection on live projects is to use data that is either a bi-product of regular work or already being collected for other reasons. </a:t>
            </a:r>
            <a:endParaRPr lang="en-US" sz="1600" dirty="0" smtClean="0"/>
          </a:p>
          <a:p>
            <a:r>
              <a:rPr lang="en-US" sz="1600" dirty="0" smtClean="0"/>
              <a:t>This </a:t>
            </a:r>
            <a:r>
              <a:rPr lang="en-US" sz="1600" dirty="0"/>
              <a:t>way the data contains the least biases and I am not adding workload to the project. I’ll work with the project teams to collect defect rates and level of effort data. </a:t>
            </a:r>
            <a:endParaRPr lang="en-US" sz="1600" dirty="0" smtClean="0"/>
          </a:p>
          <a:p>
            <a:r>
              <a:rPr lang="en-US" sz="1600" dirty="0" smtClean="0"/>
              <a:t>Defect </a:t>
            </a:r>
            <a:r>
              <a:rPr lang="en-US" sz="1600" dirty="0"/>
              <a:t>prevention is reported to be the primary value to MBSE, and cost and schedule are always important indicators. I’ll attempt to map the level of effort to any baseline overruns, similar to the way other researchers have done, so that we can draw any correlations from their research. </a:t>
            </a:r>
            <a:endParaRPr lang="en-US" sz="1600" dirty="0" smtClean="0"/>
          </a:p>
          <a:p>
            <a:r>
              <a:rPr lang="en-US" sz="1600" dirty="0" smtClean="0"/>
              <a:t>In </a:t>
            </a:r>
            <a:r>
              <a:rPr lang="en-US" sz="1600" dirty="0"/>
              <a:t>addition to establishing a baseline for defects and level of effort, I’ll attempt to conduct an assessment of the systems engineering capability of the project team members. This will provide another baseline to draw correlations from.</a:t>
            </a:r>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174002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2000" y="3019802"/>
            <a:ext cx="5852160" cy="6276597"/>
          </a:xfrm>
        </p:spPr>
        <p:txBody>
          <a:bodyPr/>
          <a:lstStyle/>
          <a:p>
            <a:r>
              <a:rPr lang="en-US" sz="1600" dirty="0"/>
              <a:t>To establish our baseline, we knew that we would be comparing document-based systems engineering with model-based systems engineering. However, we discovered that we needed to first gain a clear understanding of “What is Systems Engineering?” before we could develop a clear image of what model-based systems engineering is in comparison. </a:t>
            </a:r>
          </a:p>
          <a:p>
            <a:endParaRPr lang="en-US" sz="1600" dirty="0"/>
          </a:p>
          <a:p>
            <a:r>
              <a:rPr lang="en-US" sz="1600" dirty="0"/>
              <a:t>We started our definition of systems engineering with the industry standards, of which there are many: </a:t>
            </a:r>
          </a:p>
          <a:p>
            <a:pPr lvl="2"/>
            <a:r>
              <a:rPr lang="en-US" sz="1600" dirty="0"/>
              <a:t>ISO, IEC, IEEE, ANSI/EIA standards</a:t>
            </a:r>
          </a:p>
          <a:p>
            <a:pPr lvl="2"/>
            <a:r>
              <a:rPr lang="en-US" sz="1600" dirty="0"/>
              <a:t>DOD, DOE/NNSA, NASA, and Sandia guidelines</a:t>
            </a:r>
          </a:p>
          <a:p>
            <a:pPr lvl="2"/>
            <a:r>
              <a:rPr lang="en-US" sz="1600" dirty="0"/>
              <a:t>And The INCOSE Handbook</a:t>
            </a:r>
          </a:p>
          <a:p>
            <a:pPr lvl="1"/>
            <a:endParaRPr lang="en-US" sz="1600" dirty="0"/>
          </a:p>
          <a:p>
            <a:pPr lvl="1"/>
            <a:r>
              <a:rPr lang="en-US" sz="1600" dirty="0"/>
              <a:t>Over the past 10 years, there has been considerable effort spent to align the various standards. The industry standards are now primarily aligned around ISO/IEC/IEEE 15288 suite and the INCOSE Handbook/</a:t>
            </a:r>
            <a:r>
              <a:rPr lang="en-US" sz="1600" dirty="0" err="1"/>
              <a:t>SEBok</a:t>
            </a:r>
            <a:r>
              <a:rPr lang="en-US" sz="1600" dirty="0"/>
              <a:t> wiki-site: sebokwiki.org</a:t>
            </a:r>
          </a:p>
          <a:p>
            <a:pPr lvl="1"/>
            <a:endParaRPr lang="en-US" sz="1600" dirty="0"/>
          </a:p>
          <a:p>
            <a:pPr lvl="2"/>
            <a:r>
              <a:rPr lang="en-US" sz="1600" dirty="0"/>
              <a:t>“There is effort toward aligning the ANSI 632 standard, but that effort has been on-going since 2003 and is not complete yet.” Garry Roedler</a:t>
            </a:r>
          </a:p>
          <a:p>
            <a:pPr lvl="1"/>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7" name="Slide Image Placeholder 6"/>
          <p:cNvSpPr>
            <a:spLocks noGrp="1" noRot="1" noChangeAspect="1"/>
          </p:cNvSpPr>
          <p:nvPr>
            <p:ph type="sldImg"/>
          </p:nvPr>
        </p:nvSpPr>
        <p:spPr>
          <a:xfrm>
            <a:off x="3276600" y="720725"/>
            <a:ext cx="2781300" cy="2085975"/>
          </a:xfrm>
        </p:spPr>
      </p:sp>
    </p:spTree>
    <p:extLst>
      <p:ext uri="{BB962C8B-B14F-4D97-AF65-F5344CB8AC3E}">
        <p14:creationId xmlns:p14="http://schemas.microsoft.com/office/powerpoint/2010/main" val="377856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0" y="1676400"/>
            <a:ext cx="7010400" cy="7696200"/>
          </a:xfrm>
        </p:spPr>
        <p:txBody>
          <a:bodyPr>
            <a:noAutofit/>
          </a:bodyPr>
          <a:lstStyle/>
          <a:p>
            <a:pPr marL="0" lvl="1" defTabSz="484982">
              <a:defRPr/>
            </a:pPr>
            <a:r>
              <a:rPr lang="en-US" sz="1400" dirty="0"/>
              <a:t>We’re finding that adoption of the now aligned standards is strong across the industry. For example, </a:t>
            </a:r>
          </a:p>
          <a:p>
            <a:pPr marL="484982" lvl="1" indent="-484982" defTabSz="484982">
              <a:buFont typeface="Arial" panose="020B0604020202020204" pitchFamily="34" charset="0"/>
              <a:buChar char="•"/>
              <a:defRPr/>
            </a:pPr>
            <a:r>
              <a:rPr lang="en-US" sz="1400" dirty="0"/>
              <a:t>Lockheed Martin have abandoned their internal SE manuals in favor of the ISO/IEC/IEEE 15288 standard and INCOSE Handbook</a:t>
            </a:r>
          </a:p>
          <a:p>
            <a:pPr marL="484982" lvl="1" indent="-484982" defTabSz="484982">
              <a:buFont typeface="Arial" panose="020B0604020202020204" pitchFamily="34" charset="0"/>
              <a:buChar char="•"/>
              <a:defRPr/>
            </a:pPr>
            <a:r>
              <a:rPr lang="en-US" sz="1400" dirty="0"/>
              <a:t>DOD has …</a:t>
            </a:r>
          </a:p>
          <a:p>
            <a:pPr marL="484982" lvl="1" indent="-484982" defTabSz="484982">
              <a:buFont typeface="Arial" panose="020B0604020202020204" pitchFamily="34" charset="0"/>
              <a:buChar char="•"/>
              <a:defRPr/>
            </a:pPr>
            <a:r>
              <a:rPr lang="en-US" sz="1400" dirty="0"/>
              <a:t>NASA has …</a:t>
            </a:r>
          </a:p>
          <a:p>
            <a:pPr marL="484982" lvl="1" indent="-484982" defTabSz="484982">
              <a:buFont typeface="Arial" panose="020B0604020202020204" pitchFamily="34" charset="0"/>
              <a:buChar char="•"/>
              <a:defRPr/>
            </a:pPr>
            <a:r>
              <a:rPr lang="en-US" sz="1400" dirty="0"/>
              <a:t>DOE has …</a:t>
            </a:r>
          </a:p>
          <a:p>
            <a:endParaRPr lang="en-US" sz="1400" dirty="0"/>
          </a:p>
          <a:p>
            <a:r>
              <a:rPr lang="en-US" sz="1400" dirty="0"/>
              <a:t>DOD/DAG SE References:  Industry SE process standards that describe best practices in accomplishing SE include, but are not limited to, the following:</a:t>
            </a:r>
          </a:p>
          <a:p>
            <a:r>
              <a:rPr lang="en-US" sz="1400" dirty="0"/>
              <a:t>ISO/IEC 15288, Systems and Software Engineering-System Life Cycle Processes</a:t>
            </a:r>
          </a:p>
          <a:p>
            <a:r>
              <a:rPr lang="en-US" sz="1400" dirty="0"/>
              <a:t>ISO/IEC 26702, Application and Management of the Systems Engineering Process</a:t>
            </a:r>
          </a:p>
          <a:p>
            <a:r>
              <a:rPr lang="en-US" sz="1400" dirty="0"/>
              <a:t>ISO/IEC/IEEE 42010, Architecture Description</a:t>
            </a:r>
          </a:p>
          <a:p>
            <a:r>
              <a:rPr lang="en-US" sz="1400" dirty="0"/>
              <a:t>EIA 632, Processes for Engineering a System</a:t>
            </a:r>
          </a:p>
          <a:p>
            <a:endParaRPr lang="en-US" sz="1400" dirty="0"/>
          </a:p>
          <a:p>
            <a:r>
              <a:rPr lang="en-US" sz="1400" dirty="0"/>
              <a:t>Here is how Garry Roedler (one of the lead authors for the INCOSE Handbook explained the difference between the handbook, </a:t>
            </a:r>
            <a:r>
              <a:rPr lang="en-US" sz="1400" dirty="0" err="1"/>
              <a:t>SEBoK</a:t>
            </a:r>
            <a:r>
              <a:rPr lang="en-US" sz="1400" dirty="0"/>
              <a:t>, and the standards. </a:t>
            </a:r>
          </a:p>
          <a:p>
            <a:pPr lvl="1"/>
            <a:endParaRPr lang="en-US" sz="1400" dirty="0"/>
          </a:p>
          <a:p>
            <a:pPr lvl="1"/>
            <a:r>
              <a:rPr lang="en-US" sz="1400" dirty="0"/>
              <a:t>“The combination of the INCOSE </a:t>
            </a:r>
            <a:r>
              <a:rPr lang="en-US" sz="1400" dirty="0" err="1"/>
              <a:t>SEBoK</a:t>
            </a:r>
            <a:r>
              <a:rPr lang="en-US" sz="1400" dirty="0"/>
              <a:t>, SE Handbook, and 15288 are now revised with the bigger picture in mind regarding their interactions and alignment.  The relationship is what I call the Cooperative Technical Co-evolution model.</a:t>
            </a:r>
          </a:p>
          <a:p>
            <a:pPr lvl="1"/>
            <a:endParaRPr lang="en-US" sz="1400" dirty="0"/>
          </a:p>
          <a:p>
            <a:pPr lvl="1"/>
            <a:r>
              <a:rPr lang="en-US" sz="1400" dirty="0" err="1"/>
              <a:t>SEBoK</a:t>
            </a:r>
            <a:r>
              <a:rPr lang="en-US" sz="1400" dirty="0"/>
              <a:t> reflects the state of the art of SE.  It uses the INCOSE SE Handbook and the standards as key resources.  But it also includes current research and trends/evolving concepts, methods, etc.   </a:t>
            </a:r>
          </a:p>
          <a:p>
            <a:pPr lvl="1"/>
            <a:endParaRPr lang="en-US" sz="1400" dirty="0"/>
          </a:p>
          <a:p>
            <a:pPr lvl="1"/>
            <a:r>
              <a:rPr lang="en-US" sz="1400" dirty="0"/>
              <a:t>The INCOSE SE Handbook reflects the state of the practice.  It also uses the standards and to some extent the </a:t>
            </a:r>
            <a:r>
              <a:rPr lang="en-US" sz="1400" dirty="0" err="1"/>
              <a:t>SEBoK</a:t>
            </a:r>
            <a:r>
              <a:rPr lang="en-US" sz="1400" dirty="0"/>
              <a:t> as references, but identifies what is the consensus of the industry for current accepted concepts and proven practices.  That is why the INCOSE SE Handbook is the basis of SE Certification and not the </a:t>
            </a:r>
            <a:r>
              <a:rPr lang="en-US" sz="1400" dirty="0" err="1"/>
              <a:t>SEBoK</a:t>
            </a:r>
            <a:r>
              <a:rPr lang="en-US" sz="1400" dirty="0"/>
              <a:t>.  Since the Handbook is a snapshot of the state of the practice and the basis of certification it needs to be a stable baseline.  So the handbook is only revised in 3-5 year time periods.  Whereas, since the </a:t>
            </a:r>
            <a:r>
              <a:rPr lang="en-US" sz="1400" dirty="0" err="1"/>
              <a:t>SEBoK</a:t>
            </a:r>
            <a:r>
              <a:rPr lang="en-US" sz="1400" dirty="0"/>
              <a:t> reflects the state of the art and needs to capture incremental changes, it is revised every 6 months.  </a:t>
            </a:r>
          </a:p>
          <a:p>
            <a:pPr lvl="1"/>
            <a:endParaRPr lang="en-US" sz="1400" dirty="0"/>
          </a:p>
          <a:p>
            <a:pPr marL="484982" lvl="2" defTabSz="484982">
              <a:defRPr/>
            </a:pPr>
            <a:r>
              <a:rPr lang="en-US" sz="1400" dirty="0"/>
              <a:t>Versus the standard, the handbook and the </a:t>
            </a:r>
            <a:r>
              <a:rPr lang="en-US" sz="1400" dirty="0" err="1"/>
              <a:t>SEBoK</a:t>
            </a:r>
            <a:r>
              <a:rPr lang="en-US" sz="1400" dirty="0"/>
              <a:t> includes other systems and systems engineering concepts that are needed by people who perform systems engineering to better understand and execute SE.  This includes things like systems thinking, system concepts, systems science, specialty engineering processes, etc.  The additional items are those topics in the SE Handbook in chapter 1-3 and 8 to the end.” Gary Roedler</a:t>
            </a:r>
          </a:p>
          <a:p>
            <a:pPr lvl="1"/>
            <a:endParaRPr lang="en-US" sz="1400" dirty="0"/>
          </a:p>
          <a:p>
            <a:pPr marL="0" lvl="1" defTabSz="484982">
              <a:defRPr/>
            </a:pPr>
            <a:r>
              <a:rPr lang="en-US" sz="1400" dirty="0"/>
              <a:t>You might notice that there are no “model-based” systems engineering standards. My industry contacts involved in SE standards development confirmed that there are intentionally no MBSE specific process standards. All of the standard bodies assumed that an MBSE approach is a Systems Engineering approach - using models. That is not as simple as saying that apply an MBSE approach is to simply add a digital tool to SE, rather I interpret their premise to mean that whether or not you are using digital tools, the standards for good systems engineer remain the same. And if you read the standards, I think you will agree that they do not in any way preclude you from using an MBSE approach.</a:t>
            </a:r>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4648200" y="381000"/>
            <a:ext cx="1651000" cy="1238250"/>
          </a:xfrm>
        </p:spPr>
      </p:sp>
    </p:spTree>
    <p:extLst>
      <p:ext uri="{BB962C8B-B14F-4D97-AF65-F5344CB8AC3E}">
        <p14:creationId xmlns:p14="http://schemas.microsoft.com/office/powerpoint/2010/main" val="380175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2000" y="2847948"/>
            <a:ext cx="5852160" cy="6448452"/>
          </a:xfrm>
        </p:spPr>
        <p:txBody>
          <a:bodyPr/>
          <a:lstStyle/>
          <a:p>
            <a:pPr defTabSz="484982">
              <a:defRPr/>
            </a:pPr>
            <a:r>
              <a:rPr lang="en-US" sz="1600" dirty="0"/>
              <a:t>The SE process are generally represented in a V formation, representing decomposition of the problem set down the left and realization up the right sides. This graphic from the Defense Acquisition Guide best presents the processes called out in all of the standards. Chapter 4 of the DAG is the primary SE guideline for DOD. I chose this graphic because it is the easiest to read.</a:t>
            </a:r>
          </a:p>
          <a:p>
            <a:endParaRPr lang="en-US" sz="1600" baseline="0" dirty="0"/>
          </a:p>
          <a:p>
            <a:pPr defTabSz="484982">
              <a:defRPr/>
            </a:pPr>
            <a:r>
              <a:rPr lang="en-US" sz="1600" dirty="0"/>
              <a:t>According to the industry documents, there are two classifications of systems engineering processes: You can see the two classifications, Technical processes and Technical Management Processes</a:t>
            </a:r>
          </a:p>
          <a:p>
            <a:endParaRPr lang="en-US" sz="1600" dirty="0"/>
          </a:p>
          <a:p>
            <a:r>
              <a:rPr lang="en-US" sz="1600" dirty="0"/>
              <a:t>In my</a:t>
            </a:r>
            <a:r>
              <a:rPr lang="en-US" sz="1600" baseline="0" dirty="0"/>
              <a:t> systematic literature review I concluded that one of the keys to a successful overall program performance is to have experienced systems engineers in positions of leadership for the SE technical management processes. I’ll say more about this later.</a:t>
            </a:r>
            <a:endParaRPr lang="en-US" sz="1600" dirty="0"/>
          </a:p>
          <a:p>
            <a:endParaRPr lang="en-US" dirty="0"/>
          </a:p>
          <a:p>
            <a:endParaRPr lang="en-US"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1" name="Slide Image Placeholder 10"/>
          <p:cNvSpPr>
            <a:spLocks noGrp="1" noRot="1" noChangeAspect="1"/>
          </p:cNvSpPr>
          <p:nvPr>
            <p:ph type="sldImg"/>
          </p:nvPr>
        </p:nvSpPr>
        <p:spPr>
          <a:xfrm>
            <a:off x="3581400" y="720725"/>
            <a:ext cx="2476500" cy="1857375"/>
          </a:xfrm>
        </p:spPr>
      </p:sp>
    </p:spTree>
    <p:extLst>
      <p:ext uri="{BB962C8B-B14F-4D97-AF65-F5344CB8AC3E}">
        <p14:creationId xmlns:p14="http://schemas.microsoft.com/office/powerpoint/2010/main" val="1718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3076548"/>
            <a:ext cx="6553200" cy="6143652"/>
          </a:xfrm>
        </p:spPr>
        <p:txBody>
          <a:bodyPr>
            <a:noAutofit/>
          </a:bodyPr>
          <a:lstStyle/>
          <a:p>
            <a:r>
              <a:rPr lang="en-US" sz="1600" dirty="0"/>
              <a:t>Now that we have an idea of what systems engineering is (I’m assuming that you have read all of those standards, as</a:t>
            </a:r>
            <a:r>
              <a:rPr lang="en-US" sz="1600" baseline="0" dirty="0"/>
              <a:t> I have – snore). Let’s first explore why we should even consider an MBSE approach.</a:t>
            </a:r>
          </a:p>
          <a:p>
            <a:endParaRPr lang="en-US" sz="1600" baseline="0" dirty="0"/>
          </a:p>
          <a:p>
            <a:r>
              <a:rPr lang="en-US" sz="1600" baseline="0" dirty="0"/>
              <a:t>Here’s an example from a real-life complex systems. Heavy document-based SE approach on a system with o</a:t>
            </a:r>
            <a:r>
              <a:rPr lang="en-US" sz="1600" dirty="0"/>
              <a:t>ver 6000 parts.</a:t>
            </a:r>
          </a:p>
          <a:p>
            <a:endParaRPr lang="en-US" sz="1600" dirty="0"/>
          </a:p>
          <a:p>
            <a:pPr lvl="1"/>
            <a:r>
              <a:rPr lang="en-US" sz="1000" dirty="0"/>
              <a:t>Customer docs:  </a:t>
            </a:r>
            <a:r>
              <a:rPr lang="en-US" sz="1000" dirty="0" smtClean="0"/>
              <a:t>	Text</a:t>
            </a:r>
            <a:r>
              <a:rPr lang="en-US" sz="1000" dirty="0"/>
              <a:t>: 327 pages, over 750 mined requirements </a:t>
            </a:r>
          </a:p>
          <a:p>
            <a:pPr lvl="2"/>
            <a:r>
              <a:rPr lang="en-US" sz="1000" dirty="0" smtClean="0"/>
              <a:t>	Physical</a:t>
            </a:r>
            <a:r>
              <a:rPr lang="en-US" sz="1000" dirty="0"/>
              <a:t>: 396 mined requirements</a:t>
            </a:r>
          </a:p>
          <a:p>
            <a:pPr lvl="1"/>
            <a:r>
              <a:rPr lang="en-US" sz="1000" dirty="0"/>
              <a:t>These lead to system and major component requirements documents: </a:t>
            </a:r>
          </a:p>
          <a:p>
            <a:pPr lvl="2"/>
            <a:r>
              <a:rPr lang="en-US" sz="1000" dirty="0"/>
              <a:t>832 pages of functional requirements</a:t>
            </a:r>
          </a:p>
          <a:p>
            <a:pPr lvl="2"/>
            <a:r>
              <a:rPr lang="en-US" sz="1000" dirty="0"/>
              <a:t>232 pages of interface requirements </a:t>
            </a:r>
          </a:p>
          <a:p>
            <a:pPr lvl="1"/>
            <a:r>
              <a:rPr lang="en-US" sz="1600" dirty="0"/>
              <a:t>Does not </a:t>
            </a:r>
            <a:r>
              <a:rPr lang="en-US" sz="1600" dirty="0" smtClean="0"/>
              <a:t>address Subordinate components, Environments, Dev </a:t>
            </a:r>
            <a:r>
              <a:rPr lang="en-US" sz="1600" dirty="0"/>
              <a:t>Test </a:t>
            </a:r>
            <a:r>
              <a:rPr lang="en-US" sz="1600" dirty="0" smtClean="0"/>
              <a:t>plan, </a:t>
            </a:r>
            <a:r>
              <a:rPr lang="en-US" sz="1600" dirty="0" err="1" smtClean="0"/>
              <a:t>Qual</a:t>
            </a:r>
            <a:r>
              <a:rPr lang="en-US" sz="1600" dirty="0" smtClean="0"/>
              <a:t> plan, Maintenance/Ops</a:t>
            </a:r>
            <a:r>
              <a:rPr lang="en-US" sz="1600" baseline="0" dirty="0" smtClean="0"/>
              <a:t> </a:t>
            </a:r>
            <a:r>
              <a:rPr lang="en-US" sz="1600" dirty="0" smtClean="0"/>
              <a:t>Plan, Standards </a:t>
            </a:r>
            <a:r>
              <a:rPr lang="en-US" sz="1600" dirty="0"/>
              <a:t>and Best </a:t>
            </a:r>
            <a:r>
              <a:rPr lang="en-US" sz="1600" dirty="0" smtClean="0"/>
              <a:t>Practices, or any </a:t>
            </a:r>
            <a:r>
              <a:rPr lang="en-US" sz="1600" dirty="0"/>
              <a:t>production related requirements</a:t>
            </a:r>
          </a:p>
          <a:p>
            <a:pPr lvl="2"/>
            <a:endParaRPr lang="en-US" sz="1600" dirty="0"/>
          </a:p>
          <a:p>
            <a:r>
              <a:rPr lang="en-US" sz="1600" dirty="0"/>
              <a:t>Can you</a:t>
            </a:r>
            <a:r>
              <a:rPr lang="en-US" sz="1600" baseline="0" dirty="0"/>
              <a:t> imaging finding a errors, omissions, or other problems with requirements in a 832 page document? We are only describing requirements here. This list does not include the engineering design documents, drawings, tests results, etc. How can you think you have accurately traced all requirements through a paper document?</a:t>
            </a:r>
            <a:endParaRPr lang="en-US" sz="1600" dirty="0"/>
          </a:p>
        </p:txBody>
      </p:sp>
      <p:sp>
        <p:nvSpPr>
          <p:cNvPr id="5" name="Date Placeholder 4"/>
          <p:cNvSpPr>
            <a:spLocks noGrp="1"/>
          </p:cNvSpPr>
          <p:nvPr>
            <p:ph type="dt" idx="11"/>
          </p:nvPr>
        </p:nvSpPr>
        <p:spPr/>
        <p:txBody>
          <a:bodyPr/>
          <a:lstStyle/>
          <a:p>
            <a:pPr defTabSz="966612" fontAlgn="auto">
              <a:spcBef>
                <a:spcPts val="0"/>
              </a:spcBef>
              <a:spcAft>
                <a:spcPts val="0"/>
              </a:spcAft>
              <a:defRPr/>
            </a:pPr>
            <a:fld id="{F2AB0B1B-9CDA-B745-A78D-8E9C6247EA5C}" type="datetime1">
              <a:rPr lang="en-US" sz="1900" kern="0">
                <a:solidFill>
                  <a:sysClr val="windowText" lastClr="000000"/>
                </a:solidFill>
              </a:rPr>
              <a:pPr defTabSz="966612" fontAlgn="auto">
                <a:spcBef>
                  <a:spcPts val="0"/>
                </a:spcBef>
                <a:spcAft>
                  <a:spcPts val="0"/>
                </a:spcAft>
                <a:defRPr/>
              </a:pPr>
              <a:t>1/23/2017</a:t>
            </a:fld>
            <a:endParaRPr lang="en-US" sz="1900" kern="0">
              <a:solidFill>
                <a:sysClr val="windowText" lastClr="000000"/>
              </a:solidFill>
            </a:endParaRPr>
          </a:p>
        </p:txBody>
      </p:sp>
      <p:sp>
        <p:nvSpPr>
          <p:cNvPr id="16" name="Slide Image Placeholder 15"/>
          <p:cNvSpPr>
            <a:spLocks noGrp="1" noRot="1" noChangeAspect="1"/>
          </p:cNvSpPr>
          <p:nvPr>
            <p:ph type="sldImg"/>
          </p:nvPr>
        </p:nvSpPr>
        <p:spPr>
          <a:xfrm>
            <a:off x="3276600" y="720725"/>
            <a:ext cx="2781300" cy="2085975"/>
          </a:xfrm>
        </p:spPr>
      </p:sp>
    </p:spTree>
    <p:extLst>
      <p:ext uri="{BB962C8B-B14F-4D97-AF65-F5344CB8AC3E}">
        <p14:creationId xmlns:p14="http://schemas.microsoft.com/office/powerpoint/2010/main" val="635783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251460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 name="Picture 6" descr="SNL_Stacked_White.png"/>
          <p:cNvPicPr>
            <a:picLocks noChangeAspect="1"/>
          </p:cNvPicPr>
          <p:nvPr/>
        </p:nvPicPr>
        <p:blipFill>
          <a:blip r:embed="rId2"/>
          <a:srcRect/>
          <a:stretch>
            <a:fillRect/>
          </a:stretch>
        </p:blipFill>
        <p:spPr bwMode="auto">
          <a:xfrm>
            <a:off x="6934200" y="1008063"/>
            <a:ext cx="1524000" cy="585787"/>
          </a:xfrm>
          <a:prstGeom prst="rect">
            <a:avLst/>
          </a:prstGeom>
          <a:noFill/>
          <a:ln w="9525">
            <a:noFill/>
            <a:miter lim="800000"/>
            <a:headEnd/>
            <a:tailEnd/>
          </a:ln>
        </p:spPr>
      </p:pic>
      <p:pic>
        <p:nvPicPr>
          <p:cNvPr id="11" name="Picture 7" descr="SNL_Motto.png"/>
          <p:cNvPicPr>
            <a:picLocks noChangeAspect="1"/>
          </p:cNvPicPr>
          <p:nvPr/>
        </p:nvPicPr>
        <p:blipFill>
          <a:blip r:embed="rId3"/>
          <a:srcRect/>
          <a:stretch>
            <a:fillRect/>
          </a:stretch>
        </p:blipFill>
        <p:spPr bwMode="auto">
          <a:xfrm>
            <a:off x="1227138" y="1185863"/>
            <a:ext cx="5394325" cy="304800"/>
          </a:xfrm>
          <a:prstGeom prst="rect">
            <a:avLst/>
          </a:prstGeom>
          <a:noFill/>
          <a:ln w="9525">
            <a:noFill/>
            <a:miter lim="800000"/>
            <a:headEnd/>
            <a:tailEnd/>
          </a:ln>
        </p:spPr>
      </p:pic>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13" descr="NNSAlogo_Black.jpg"/>
          <p:cNvPicPr>
            <a:picLocks noChangeAspect="1"/>
          </p:cNvPicPr>
          <p:nvPr userDrawn="1"/>
        </p:nvPicPr>
        <p:blipFill>
          <a:blip r:embed="rId4"/>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2590800"/>
            <a:ext cx="3768892"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18" name="Rectangle 17"/>
          <p:cNvSpPr/>
          <p:nvPr/>
        </p:nvSpPr>
        <p:spPr>
          <a:xfrm>
            <a:off x="3852060" y="2590800"/>
            <a:ext cx="2286000"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2590800"/>
            <a:ext cx="2917136"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4260258"/>
            <a:ext cx="7772400" cy="898198"/>
          </a:xfrm>
        </p:spPr>
        <p:txBody>
          <a:bodyPr/>
          <a:lstStyle>
            <a:lvl1pPr algn="r">
              <a:defRPr>
                <a:solidFill>
                  <a:srgbClr val="9D8C78"/>
                </a:solidFill>
              </a:defRPr>
            </a:lvl1pPr>
          </a:lstStyle>
          <a:p>
            <a:r>
              <a:rPr lang="en-US" dirty="0"/>
              <a:t>Click to edit Master title style</a:t>
            </a:r>
          </a:p>
        </p:txBody>
      </p:sp>
      <p:sp>
        <p:nvSpPr>
          <p:cNvPr id="3" name="Subtitle 2"/>
          <p:cNvSpPr>
            <a:spLocks noGrp="1"/>
          </p:cNvSpPr>
          <p:nvPr>
            <p:ph type="subTitle" idx="1"/>
          </p:nvPr>
        </p:nvSpPr>
        <p:spPr>
          <a:xfrm>
            <a:off x="3044352" y="5173652"/>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31" name="Rectangle 4"/>
          <p:cNvSpPr>
            <a:spLocks noGrp="1" noChangeArrowheads="1"/>
          </p:cNvSpPr>
          <p:nvPr>
            <p:ph type="dt" sz="half" idx="2"/>
          </p:nvPr>
        </p:nvSpPr>
        <p:spPr bwMode="auto">
          <a:xfrm>
            <a:off x="109536" y="4197659"/>
            <a:ext cx="931864" cy="281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E3A661A9-AB95-644B-88B2-9DDC7A23F4F4}" type="datetime1">
              <a:rPr lang="en-US" smtClean="0"/>
              <a:pPr/>
              <a:t>1/23/2017</a:t>
            </a:fld>
            <a:endParaRPr lang="en-US" dirty="0"/>
          </a:p>
        </p:txBody>
      </p:sp>
      <p:pic>
        <p:nvPicPr>
          <p:cNvPr id="32" name="Picture 12" descr="NNSAlogo_Black.jpg"/>
          <p:cNvPicPr>
            <a:picLocks noChangeAspect="1"/>
          </p:cNvPicPr>
          <p:nvPr userDrawn="1"/>
        </p:nvPicPr>
        <p:blipFill>
          <a:blip r:embed="rId5"/>
          <a:stretch>
            <a:fillRect/>
          </a:stretch>
        </p:blipFill>
        <p:spPr bwMode="auto">
          <a:xfrm>
            <a:off x="1380066" y="6115572"/>
            <a:ext cx="850737" cy="276233"/>
          </a:xfrm>
          <a:prstGeom prst="rect">
            <a:avLst/>
          </a:prstGeom>
          <a:noFill/>
          <a:ln w="9525">
            <a:noFill/>
            <a:miter lim="800000"/>
            <a:headEnd/>
            <a:tailEnd/>
          </a:ln>
        </p:spPr>
      </p:pic>
      <p:sp>
        <p:nvSpPr>
          <p:cNvPr id="33"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0" name="TextBox 19"/>
          <p:cNvSpPr txBox="1"/>
          <p:nvPr userDrawn="1"/>
        </p:nvSpPr>
        <p:spPr>
          <a:xfrm>
            <a:off x="3124200" y="6172200"/>
            <a:ext cx="5562600" cy="276999"/>
          </a:xfrm>
          <a:prstGeom prst="rect">
            <a:avLst/>
          </a:prstGeom>
          <a:noFill/>
        </p:spPr>
        <p:txBody>
          <a:bodyPr>
            <a:spAutoFit/>
          </a:bodyPr>
          <a:lstStyle/>
          <a:p>
            <a:r>
              <a:rPr lang="en-US" sz="600" kern="1200" dirty="0">
                <a:solidFill>
                  <a:schemeClr val="tx1"/>
                </a:solidFill>
                <a:effectLst/>
                <a:latin typeface="Arial"/>
                <a:ea typeface="+mn-ea"/>
                <a:cs typeface="Arial"/>
              </a:rPr>
              <a:t>Sandia National Laboratories is a multi-mission laboratory managed and operated by Sandia Corporation, a wholly owned subsidiary of Lockheed Martin Corporation, for the U.S. Department of Energy’s National Nuclear Security Administration under contract DE-AC04-94AL85000. SAND NO. 2011-XXXXP</a:t>
            </a:r>
          </a:p>
        </p:txBody>
      </p:sp>
    </p:spTree>
    <p:extLst>
      <p:ext uri="{BB962C8B-B14F-4D97-AF65-F5344CB8AC3E}">
        <p14:creationId xmlns:p14="http://schemas.microsoft.com/office/powerpoint/2010/main" val="23404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2D31639C-5EF8-8C48-833F-078F90087180}" type="datetime1">
              <a:rPr lang="en-US" smtClean="0"/>
              <a:pPr/>
              <a:t>1/23/2017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304998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B535C3D4-B14E-194D-A22F-ABBD9D7BE7F7}" type="datetime1">
              <a:rPr lang="en-US" smtClean="0"/>
              <a:pPr/>
              <a:t>1/23/2017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345891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1CFF6A9-F7ED-464D-9ECE-18CDAAFFF013}" type="datetime1">
              <a:rPr lang="en-US" smtClean="0"/>
              <a:pPr/>
              <a:t>1/23/2017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1075193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865AE2-28C7-4947-8319-D60EEB07BE79}" type="datetime1">
              <a:rPr lang="en-US" smtClean="0"/>
              <a:pPr/>
              <a:t>1/23/2017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B0E4600-0381-4CF3-88F2-7ED7D2E3F9C8}" type="slidenum">
              <a:rPr lang="en-US" smtClean="0"/>
              <a:pPr/>
              <a:t>‹#›</a:t>
            </a:fld>
            <a:endParaRPr lang="en-US"/>
          </a:p>
        </p:txBody>
      </p:sp>
    </p:spTree>
    <p:extLst>
      <p:ext uri="{BB962C8B-B14F-4D97-AF65-F5344CB8AC3E}">
        <p14:creationId xmlns:p14="http://schemas.microsoft.com/office/powerpoint/2010/main" val="2075950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6782EBC-51D7-AB40-8702-393A26BF0924}" type="datetime1">
              <a:rPr lang="en-US" smtClean="0"/>
              <a:pPr/>
              <a:t>1/23/2017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270945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99A187D-6C3F-6D41-880E-F6B6C4095670}" type="datetime1">
              <a:rPr lang="en-US" smtClean="0"/>
              <a:pPr/>
              <a:t>1/23/2017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292374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AA07F8E1-8F00-1645-9B46-B2F7ACC8F53A}" type="datetime1">
              <a:rPr lang="en-US" smtClean="0"/>
              <a:pPr/>
              <a:t>1/23/2017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7670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lvl1pPr>
              <a:defRPr/>
            </a:lvl1pPr>
          </a:lstStyle>
          <a:p>
            <a:fld id="{8138B7F0-25BC-B045-8049-7CADA7B3A1D1}" type="datetime1">
              <a:rPr lang="en-US" smtClean="0"/>
              <a:pPr/>
              <a:t>1/23/2017</a:t>
            </a:fld>
            <a:endParaRPr lang="en-US"/>
          </a:p>
        </p:txBody>
      </p:sp>
      <p:sp>
        <p:nvSpPr>
          <p:cNvPr id="7" name="Footer Placeholder 6"/>
          <p:cNvSpPr>
            <a:spLocks noGrp="1"/>
          </p:cNvSpPr>
          <p:nvPr>
            <p:ph type="ftr" sz="quarter" idx="11"/>
          </p:nvPr>
        </p:nvSpPr>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1629370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Arial" charset="0"/>
            </a:endParaRPr>
          </a:p>
        </p:txBody>
      </p:sp>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sp>
          <p:nvSpPr>
            <p:cNvPr id="7"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sp>
          <p:nvSpPr>
            <p:cNvPr id="8"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sp>
          <p:nvSpPr>
            <p:cNvPr id="11"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sp>
          <p:nvSpPr>
            <p:cNvPr id="12"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grpSp>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dirty="0"/>
          </a:p>
        </p:txBody>
      </p:sp>
      <p:sp>
        <p:nvSpPr>
          <p:cNvPr id="13" name="Rectangle 5"/>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14" name="Rectangle 6"/>
          <p:cNvSpPr>
            <a:spLocks noGrp="1" noChangeArrowheads="1"/>
          </p:cNvSpPr>
          <p:nvPr>
            <p:ph type="sldNum" sz="quarter" idx="11"/>
          </p:nvPr>
        </p:nvSpPr>
        <p:spPr/>
        <p:txBody>
          <a:bodyPr/>
          <a:lstStyle>
            <a:lvl1pPr>
              <a:defRPr smtClean="0"/>
            </a:lvl1pPr>
          </a:lstStyle>
          <a:p>
            <a:pPr>
              <a:defRPr/>
            </a:pPr>
            <a:fld id="{C88D4F2F-C557-BD4C-8CD4-18210148DE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5181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9050"/>
            <a:ext cx="2895600" cy="328613"/>
          </a:xfrm>
          <a:prstGeom prst="rect">
            <a:avLst/>
          </a:prstGeom>
        </p:spPr>
        <p:txBody>
          <a:bodyPr/>
          <a:lstStyle>
            <a:lvl1pPr>
              <a:defRPr/>
            </a:lvl1pPr>
          </a:lstStyle>
          <a:p>
            <a:pPr defTabSz="914400" eaLnBrk="0" fontAlgn="base" hangingPunct="0">
              <a:spcBef>
                <a:spcPct val="0"/>
              </a:spcBef>
              <a:spcAft>
                <a:spcPct val="0"/>
              </a:spcAft>
              <a:defRPr/>
            </a:pPr>
            <a:fld id="{1B792890-BB3A-9B42-A717-BD91AC6A3A4F}" type="datetime1">
              <a:rPr lang="en-US">
                <a:solidFill>
                  <a:srgbClr val="000000"/>
                </a:solidFill>
                <a:latin typeface="Arial" charset="0"/>
              </a:rPr>
              <a:pPr defTabSz="914400" eaLnBrk="0" fontAlgn="base" hangingPunct="0">
                <a:spcBef>
                  <a:spcPct val="0"/>
                </a:spcBef>
                <a:spcAft>
                  <a:spcPct val="0"/>
                </a:spcAft>
                <a:defRPr/>
              </a:pPr>
              <a:t>1/23/2017</a:t>
            </a:fld>
            <a:endParaRPr lang="en-US">
              <a:solidFill>
                <a:srgbClr val="000000"/>
              </a:solidFill>
              <a:latin typeface="Arial"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E84D0C3-E8B4-BD4E-880B-B14FA2B919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411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0"/>
            <a:ext cx="9144000" cy="159385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676633"/>
            <a:ext cx="3768892"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18" name="Rectangle 17"/>
          <p:cNvSpPr/>
          <p:nvPr/>
        </p:nvSpPr>
        <p:spPr>
          <a:xfrm>
            <a:off x="3852060" y="1676633"/>
            <a:ext cx="2286000"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676633"/>
            <a:ext cx="2917136"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517300"/>
            <a:ext cx="7772400" cy="898198"/>
          </a:xfrm>
        </p:spPr>
        <p:txBody>
          <a:bodyPr/>
          <a:lstStyle>
            <a:lvl1pPr algn="r">
              <a:defRPr>
                <a:solidFill>
                  <a:srgbClr val="9D8C78"/>
                </a:solidFill>
              </a:defRPr>
            </a:lvl1pPr>
          </a:lstStyle>
          <a:p>
            <a:r>
              <a:rPr lang="en-US" dirty="0"/>
              <a:t>Click to edit Master title style</a:t>
            </a:r>
          </a:p>
        </p:txBody>
      </p:sp>
      <p:sp>
        <p:nvSpPr>
          <p:cNvPr id="3" name="Subtitle 2"/>
          <p:cNvSpPr>
            <a:spLocks noGrp="1"/>
          </p:cNvSpPr>
          <p:nvPr>
            <p:ph type="subTitle" idx="1"/>
          </p:nvPr>
        </p:nvSpPr>
        <p:spPr>
          <a:xfrm>
            <a:off x="3044352" y="4430694"/>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21" name="Picture 6" descr="SNL_Stacked_White.png"/>
          <p:cNvPicPr>
            <a:picLocks noChangeAspect="1"/>
          </p:cNvPicPr>
          <p:nvPr userDrawn="1"/>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4"/>
          <a:srcRect/>
          <a:stretch>
            <a:fillRect/>
          </a:stretch>
        </p:blipFill>
        <p:spPr bwMode="auto">
          <a:xfrm>
            <a:off x="1227138" y="711359"/>
            <a:ext cx="5394325"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1B799630-9E30-DE4D-BE8D-4E9CA304B925}" type="datetime1">
              <a:rPr lang="en-US" smtClean="0"/>
              <a:pPr/>
              <a:t>1/23/2017</a:t>
            </a:fld>
            <a:endParaRPr lang="en-US"/>
          </a:p>
        </p:txBody>
      </p:sp>
      <p:pic>
        <p:nvPicPr>
          <p:cNvPr id="20" name="Picture 12" descr="NNSAlogo_Black.jpg"/>
          <p:cNvPicPr>
            <a:picLocks noChangeAspect="1"/>
          </p:cNvPicPr>
          <p:nvPr userDrawn="1"/>
        </p:nvPicPr>
        <p:blipFill>
          <a:blip r:embed="rId5"/>
          <a:stretch>
            <a:fillRect/>
          </a:stretch>
        </p:blipFill>
        <p:spPr bwMode="auto">
          <a:xfrm>
            <a:off x="1380066" y="6115572"/>
            <a:ext cx="850737" cy="276233"/>
          </a:xfrm>
          <a:prstGeom prst="rect">
            <a:avLst/>
          </a:prstGeom>
          <a:noFill/>
          <a:ln w="9525">
            <a:noFill/>
            <a:miter lim="800000"/>
            <a:headEnd/>
            <a:tailEnd/>
          </a:ln>
        </p:spPr>
      </p:pic>
      <p:sp>
        <p:nvSpPr>
          <p:cNvPr id="25"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3" name="TextBox 22"/>
          <p:cNvSpPr txBox="1"/>
          <p:nvPr userDrawn="1"/>
        </p:nvSpPr>
        <p:spPr>
          <a:xfrm>
            <a:off x="3124200" y="6172200"/>
            <a:ext cx="5562600" cy="276999"/>
          </a:xfrm>
          <a:prstGeom prst="rect">
            <a:avLst/>
          </a:prstGeom>
          <a:noFill/>
        </p:spPr>
        <p:txBody>
          <a:bodyPr>
            <a:spAutoFit/>
          </a:bodyPr>
          <a:lstStyle/>
          <a:p>
            <a:r>
              <a:rPr lang="en-US" sz="600" kern="1200" dirty="0">
                <a:solidFill>
                  <a:schemeClr val="tx1"/>
                </a:solidFill>
                <a:effectLst/>
                <a:latin typeface="Arial"/>
                <a:ea typeface="+mn-ea"/>
                <a:cs typeface="Arial"/>
              </a:rPr>
              <a:t>Sandia National Laboratories is a multi-mission laboratory managed and operated by Sandia Corporation, a wholly owned subsidiary of Lockheed Martin Corporation, for the U.S. Department of Energy’s National Nuclear Security Administration under contract DE-AC04-94AL85000. SAND NO. 2011-XXXXP</a:t>
            </a:r>
          </a:p>
        </p:txBody>
      </p:sp>
    </p:spTree>
    <p:extLst>
      <p:ext uri="{BB962C8B-B14F-4D97-AF65-F5344CB8AC3E}">
        <p14:creationId xmlns:p14="http://schemas.microsoft.com/office/powerpoint/2010/main" val="3098956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400" b="1">
                <a:solidFill>
                  <a:srgbClr val="0000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275712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7650" y="6587219"/>
            <a:ext cx="1905000" cy="266700"/>
          </a:xfrm>
          <a:prstGeom prst="rect">
            <a:avLst/>
          </a:prstGeom>
        </p:spPr>
        <p:txBody>
          <a:bodyPr/>
          <a:lstStyle>
            <a:lvl1pPr>
              <a:defRPr sz="1100" smtClean="0"/>
            </a:lvl1pPr>
          </a:lstStyle>
          <a:p>
            <a:pPr defTabSz="914400" eaLnBrk="0" fontAlgn="base" hangingPunct="0">
              <a:spcBef>
                <a:spcPct val="0"/>
              </a:spcBef>
              <a:spcAft>
                <a:spcPct val="0"/>
              </a:spcAft>
            </a:pPr>
            <a:endParaRPr lang="en-US" dirty="0">
              <a:solidFill>
                <a:srgbClr val="000000"/>
              </a:solidFill>
              <a:latin typeface="Arial" charset="0"/>
            </a:endParaRPr>
          </a:p>
        </p:txBody>
      </p:sp>
      <p:sp>
        <p:nvSpPr>
          <p:cNvPr id="7" name="Footer Placeholder 6"/>
          <p:cNvSpPr>
            <a:spLocks noGrp="1"/>
          </p:cNvSpPr>
          <p:nvPr>
            <p:ph type="ftr" sz="quarter" idx="11"/>
          </p:nvPr>
        </p:nvSpPr>
        <p:spPr>
          <a:xfrm>
            <a:off x="3124200" y="6451600"/>
            <a:ext cx="2895600" cy="279400"/>
          </a:xfrm>
          <a:prstGeom prst="rect">
            <a:avLst/>
          </a:prstGeom>
        </p:spPr>
        <p:txBody>
          <a:bodyPr/>
          <a:lstStyle>
            <a:lvl1pPr>
              <a:defRPr/>
            </a:lvl1pPr>
          </a:lstStyle>
          <a:p>
            <a:r>
              <a:rPr lang="en-US">
                <a:solidFill>
                  <a:srgbClr val="000000"/>
                </a:solidFill>
              </a:rPr>
              <a:t>This material has not been reviewed for release and may contain export controlled information. </a:t>
            </a:r>
            <a:endParaRPr lang="en-US" dirty="0">
              <a:solidFill>
                <a:srgbClr val="000000"/>
              </a:solidFill>
            </a:endParaRPr>
          </a:p>
        </p:txBody>
      </p:sp>
      <p:sp>
        <p:nvSpPr>
          <p:cNvPr id="8" name="Slide Number Placeholder 7"/>
          <p:cNvSpPr>
            <a:spLocks noGrp="1"/>
          </p:cNvSpPr>
          <p:nvPr>
            <p:ph type="sldNum" sz="quarter" idx="12"/>
          </p:nvPr>
        </p:nvSpPr>
        <p:spPr>
          <a:xfrm>
            <a:off x="7194360" y="6599548"/>
            <a:ext cx="1905000" cy="254000"/>
          </a:xfrm>
        </p:spPr>
        <p:txBody>
          <a:bodyPr/>
          <a:lstStyle>
            <a:lvl1pPr>
              <a:defRPr smtClean="0"/>
            </a:lvl1pPr>
          </a:lstStyle>
          <a:p>
            <a:r>
              <a:rPr lang="en-US" dirty="0">
                <a:solidFill>
                  <a:srgbClr val="000000"/>
                </a:solidFill>
              </a:rPr>
              <a:t>Page </a:t>
            </a:r>
            <a:fld id="{43740204-9C9B-2A4C-A1A3-82A035F7027F}" type="slidenum">
              <a:rPr lang="en-US">
                <a:solidFill>
                  <a:srgbClr val="000000"/>
                </a:solidFill>
              </a:rPr>
              <a:pPr/>
              <a:t>‹#›</a:t>
            </a:fld>
            <a:endParaRPr lang="en-US" dirty="0">
              <a:solidFill>
                <a:srgbClr val="000000"/>
              </a:solidFill>
            </a:endParaRPr>
          </a:p>
        </p:txBody>
      </p:sp>
      <p:sp>
        <p:nvSpPr>
          <p:cNvPr id="9" name="Rectangle 2"/>
          <p:cNvSpPr>
            <a:spLocks noGrp="1" noChangeArrowheads="1"/>
          </p:cNvSpPr>
          <p:nvPr>
            <p:ph type="title"/>
          </p:nvPr>
        </p:nvSpPr>
        <p:spPr bwMode="auto">
          <a:xfrm>
            <a:off x="1718890" y="41439"/>
            <a:ext cx="653143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12589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251460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pic>
        <p:nvPicPr>
          <p:cNvPr id="10" name="Picture 6" descr="SNL_Stacked_White.png"/>
          <p:cNvPicPr>
            <a:picLocks noChangeAspect="1"/>
          </p:cNvPicPr>
          <p:nvPr/>
        </p:nvPicPr>
        <p:blipFill>
          <a:blip r:embed="rId2"/>
          <a:srcRect/>
          <a:stretch>
            <a:fillRect/>
          </a:stretch>
        </p:blipFill>
        <p:spPr bwMode="auto">
          <a:xfrm>
            <a:off x="6934200" y="1008063"/>
            <a:ext cx="1524000" cy="585787"/>
          </a:xfrm>
          <a:prstGeom prst="rect">
            <a:avLst/>
          </a:prstGeom>
          <a:noFill/>
          <a:ln w="9525">
            <a:noFill/>
            <a:miter lim="800000"/>
            <a:headEnd/>
            <a:tailEnd/>
          </a:ln>
        </p:spPr>
      </p:pic>
      <p:pic>
        <p:nvPicPr>
          <p:cNvPr id="11" name="Picture 7" descr="SNL_Motto.png"/>
          <p:cNvPicPr>
            <a:picLocks noChangeAspect="1"/>
          </p:cNvPicPr>
          <p:nvPr/>
        </p:nvPicPr>
        <p:blipFill>
          <a:blip r:embed="rId3"/>
          <a:srcRect/>
          <a:stretch>
            <a:fillRect/>
          </a:stretch>
        </p:blipFill>
        <p:spPr bwMode="auto">
          <a:xfrm>
            <a:off x="1227138" y="1185863"/>
            <a:ext cx="5394325" cy="304800"/>
          </a:xfrm>
          <a:prstGeom prst="rect">
            <a:avLst/>
          </a:prstGeom>
          <a:noFill/>
          <a:ln w="9525">
            <a:noFill/>
            <a:miter lim="800000"/>
            <a:headEnd/>
            <a:tailEnd/>
          </a:ln>
        </p:spPr>
      </p:pic>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sp>
        <p:nvSpPr>
          <p:cNvPr id="14" name="TextBox 13"/>
          <p:cNvSpPr txBox="1"/>
          <p:nvPr/>
        </p:nvSpPr>
        <p:spPr>
          <a:xfrm>
            <a:off x="3044352" y="6172200"/>
            <a:ext cx="5642448" cy="287258"/>
          </a:xfrm>
          <a:prstGeom prst="rect">
            <a:avLst/>
          </a:prstGeom>
          <a:noFill/>
        </p:spPr>
        <p:txBody>
          <a:bodyPr wrap="square">
            <a:spAutoFit/>
          </a:bodyPr>
          <a:lstStyle/>
          <a:p>
            <a:pPr algn="r" defTabSz="914400">
              <a:defRPr/>
            </a:pPr>
            <a:r>
              <a:rPr lang="en-US" sz="950" baseline="30000" dirty="0">
                <a:solidFill>
                  <a:srgbClr val="000000"/>
                </a:solidFill>
              </a:rPr>
              <a:t>Sandia National Laboratories is a multi-program laboratory managed and operated by Sandia Corporation, a wholly owned subsidiary of Lockheed Martin Corporation, for the U.S. Department of Energy’s National Nuclear Security Administration under contract DE-AC04-94AL85000. SAND2011-0439P</a:t>
            </a:r>
          </a:p>
        </p:txBody>
      </p:sp>
      <p:pic>
        <p:nvPicPr>
          <p:cNvPr id="15" name="Picture 12" descr="NNSAlogo_Black.jpg"/>
          <p:cNvPicPr>
            <a:picLocks noChangeAspect="1"/>
          </p:cNvPicPr>
          <p:nvPr/>
        </p:nvPicPr>
        <p:blipFill>
          <a:blip r:embed="rId4"/>
          <a:srcRect/>
          <a:stretch>
            <a:fillRect/>
          </a:stretch>
        </p:blipFill>
        <p:spPr bwMode="auto">
          <a:xfrm>
            <a:off x="1431925" y="6142038"/>
            <a:ext cx="871538" cy="241300"/>
          </a:xfrm>
          <a:prstGeom prst="rect">
            <a:avLst/>
          </a:prstGeom>
          <a:noFill/>
          <a:ln w="9525">
            <a:noFill/>
            <a:miter lim="800000"/>
            <a:headEnd/>
            <a:tailEnd/>
          </a:ln>
        </p:spPr>
      </p:pic>
      <p:pic>
        <p:nvPicPr>
          <p:cNvPr id="16" name="Picture 13" descr="NNSAlogo_Black.jpg"/>
          <p:cNvPicPr>
            <a:picLocks noChangeAspect="1"/>
          </p:cNvPicPr>
          <p:nvPr/>
        </p:nvPicPr>
        <p:blipFill>
          <a:blip r:embed="rId5"/>
          <a:srcRect/>
          <a:stretch>
            <a:fillRect/>
          </a:stretch>
        </p:blipFill>
        <p:spPr bwMode="auto">
          <a:xfrm>
            <a:off x="212725" y="6119813"/>
            <a:ext cx="1023938" cy="247650"/>
          </a:xfrm>
          <a:prstGeom prst="rect">
            <a:avLst/>
          </a:prstGeom>
          <a:noFill/>
          <a:ln w="9525">
            <a:noFill/>
            <a:miter lim="800000"/>
            <a:headEnd/>
            <a:tailEnd/>
          </a:ln>
        </p:spPr>
      </p:pic>
      <p:sp>
        <p:nvSpPr>
          <p:cNvPr id="2" name="Title 1"/>
          <p:cNvSpPr>
            <a:spLocks noGrp="1"/>
          </p:cNvSpPr>
          <p:nvPr>
            <p:ph type="ctrTitle"/>
          </p:nvPr>
        </p:nvSpPr>
        <p:spPr>
          <a:xfrm>
            <a:off x="920646" y="4260258"/>
            <a:ext cx="7772400" cy="898198"/>
          </a:xfrm>
        </p:spPr>
        <p:txBody>
          <a:bodyPr/>
          <a:lstStyle>
            <a:lvl1pPr algn="r">
              <a:defRPr>
                <a:solidFill>
                  <a:srgbClr val="9D8C78"/>
                </a:solidFill>
              </a:defRPr>
            </a:lvl1pPr>
          </a:lstStyle>
          <a:p>
            <a:r>
              <a:rPr lang="en-US"/>
              <a:t>Click to edit Master title style</a:t>
            </a:r>
            <a:endParaRPr lang="en-US" dirty="0"/>
          </a:p>
        </p:txBody>
      </p:sp>
      <p:sp>
        <p:nvSpPr>
          <p:cNvPr id="3" name="Subtitle 2"/>
          <p:cNvSpPr>
            <a:spLocks noGrp="1"/>
          </p:cNvSpPr>
          <p:nvPr>
            <p:ph type="subTitle" idx="1"/>
          </p:nvPr>
        </p:nvSpPr>
        <p:spPr>
          <a:xfrm>
            <a:off x="3044352" y="5173652"/>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20" name="Rectangle 19"/>
          <p:cNvSpPr/>
          <p:nvPr/>
        </p:nvSpPr>
        <p:spPr>
          <a:xfrm>
            <a:off x="0" y="0"/>
            <a:ext cx="9144000" cy="251460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pic>
        <p:nvPicPr>
          <p:cNvPr id="21" name="Picture 6" descr="SNL_Stacked_White.png"/>
          <p:cNvPicPr>
            <a:picLocks noChangeAspect="1"/>
          </p:cNvPicPr>
          <p:nvPr/>
        </p:nvPicPr>
        <p:blipFill>
          <a:blip r:embed="rId2"/>
          <a:srcRect/>
          <a:stretch>
            <a:fillRect/>
          </a:stretch>
        </p:blipFill>
        <p:spPr bwMode="auto">
          <a:xfrm>
            <a:off x="6934200" y="1008063"/>
            <a:ext cx="1524000" cy="585787"/>
          </a:xfrm>
          <a:prstGeom prst="rect">
            <a:avLst/>
          </a:prstGeom>
          <a:noFill/>
          <a:ln w="9525">
            <a:noFill/>
            <a:miter lim="800000"/>
            <a:headEnd/>
            <a:tailEnd/>
          </a:ln>
        </p:spPr>
      </p:pic>
      <p:pic>
        <p:nvPicPr>
          <p:cNvPr id="22" name="Picture 7" descr="SNL_Motto.png"/>
          <p:cNvPicPr>
            <a:picLocks noChangeAspect="1"/>
          </p:cNvPicPr>
          <p:nvPr/>
        </p:nvPicPr>
        <p:blipFill>
          <a:blip r:embed="rId3"/>
          <a:srcRect/>
          <a:stretch>
            <a:fillRect/>
          </a:stretch>
        </p:blipFill>
        <p:spPr bwMode="auto">
          <a:xfrm>
            <a:off x="1227138" y="1185863"/>
            <a:ext cx="5394325" cy="304800"/>
          </a:xfrm>
          <a:prstGeom prst="rect">
            <a:avLst/>
          </a:prstGeom>
          <a:noFill/>
          <a:ln w="9525">
            <a:noFill/>
            <a:miter lim="800000"/>
            <a:headEnd/>
            <a:tailEnd/>
          </a:ln>
        </p:spPr>
      </p:pic>
      <p:sp>
        <p:nvSpPr>
          <p:cNvPr id="23" name="Rectangle 22"/>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sp>
        <p:nvSpPr>
          <p:cNvPr id="24" name="Rectangle 23"/>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pic>
        <p:nvPicPr>
          <p:cNvPr id="26" name="Picture 12" descr="NNSAlogo_Black.jpg"/>
          <p:cNvPicPr>
            <a:picLocks noChangeAspect="1"/>
          </p:cNvPicPr>
          <p:nvPr/>
        </p:nvPicPr>
        <p:blipFill>
          <a:blip r:embed="rId4"/>
          <a:srcRect/>
          <a:stretch>
            <a:fillRect/>
          </a:stretch>
        </p:blipFill>
        <p:spPr bwMode="auto">
          <a:xfrm>
            <a:off x="1431925" y="6142038"/>
            <a:ext cx="871538" cy="241300"/>
          </a:xfrm>
          <a:prstGeom prst="rect">
            <a:avLst/>
          </a:prstGeom>
          <a:noFill/>
          <a:ln w="9525">
            <a:noFill/>
            <a:miter lim="800000"/>
            <a:headEnd/>
            <a:tailEnd/>
          </a:ln>
        </p:spPr>
      </p:pic>
      <p:pic>
        <p:nvPicPr>
          <p:cNvPr id="27" name="Picture 13" descr="NNSAlogo_Black.jpg"/>
          <p:cNvPicPr>
            <a:picLocks noChangeAspect="1"/>
          </p:cNvPicPr>
          <p:nvPr/>
        </p:nvPicPr>
        <p:blipFill>
          <a:blip r:embed="rId5"/>
          <a:srcRect/>
          <a:stretch>
            <a:fillRect/>
          </a:stretch>
        </p:blipFill>
        <p:spPr bwMode="auto">
          <a:xfrm>
            <a:off x="212725" y="6119813"/>
            <a:ext cx="1023938" cy="247650"/>
          </a:xfrm>
          <a:prstGeom prst="rect">
            <a:avLst/>
          </a:prstGeom>
          <a:noFill/>
          <a:ln w="9525">
            <a:noFill/>
            <a:miter lim="800000"/>
            <a:headEnd/>
            <a:tailEnd/>
          </a:ln>
        </p:spPr>
      </p:pic>
      <p:pic>
        <p:nvPicPr>
          <p:cNvPr id="31" name="Picture 13" descr="Picture 13.png"/>
          <p:cNvPicPr>
            <a:picLocks noChangeAspect="1"/>
          </p:cNvPicPr>
          <p:nvPr/>
        </p:nvPicPr>
        <p:blipFill>
          <a:blip r:embed="rId6"/>
          <a:srcRect t="34698" b="38702"/>
          <a:stretch>
            <a:fillRect/>
          </a:stretch>
        </p:blipFill>
        <p:spPr bwMode="auto">
          <a:xfrm>
            <a:off x="0" y="2557463"/>
            <a:ext cx="9144000" cy="1785937"/>
          </a:xfrm>
          <a:prstGeom prst="rect">
            <a:avLst/>
          </a:prstGeom>
          <a:noFill/>
          <a:ln w="9525">
            <a:noFill/>
            <a:miter lim="800000"/>
            <a:headEnd/>
            <a:tailEnd/>
          </a:ln>
        </p:spPr>
      </p:pic>
    </p:spTree>
    <p:extLst>
      <p:ext uri="{BB962C8B-B14F-4D97-AF65-F5344CB8AC3E}">
        <p14:creationId xmlns:p14="http://schemas.microsoft.com/office/powerpoint/2010/main" val="4042392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2300" y="6166934"/>
            <a:ext cx="2133600" cy="476250"/>
          </a:xfrm>
          <a:ln/>
        </p:spPr>
        <p:txBody>
          <a:bodyPr/>
          <a:lstStyle>
            <a:lvl1pPr>
              <a:defRPr>
                <a:latin typeface="Calibri"/>
                <a:cs typeface="Calibri"/>
              </a:defRPr>
            </a:lvl1pPr>
          </a:lstStyle>
          <a:p>
            <a:endParaRPr lang="en-US">
              <a:solidFill>
                <a:srgbClr val="000000"/>
              </a:solidFill>
            </a:endParaRPr>
          </a:p>
        </p:txBody>
      </p:sp>
      <p:sp>
        <p:nvSpPr>
          <p:cNvPr id="5" name="Rectangle 5"/>
          <p:cNvSpPr>
            <a:spLocks noGrp="1" noChangeArrowheads="1"/>
          </p:cNvSpPr>
          <p:nvPr>
            <p:ph type="ftr" sz="quarter" idx="11"/>
          </p:nvPr>
        </p:nvSpPr>
        <p:spPr>
          <a:xfrm>
            <a:off x="2689300" y="6166934"/>
            <a:ext cx="2895600" cy="476250"/>
          </a:xfrm>
          <a:ln/>
        </p:spPr>
        <p:txBody>
          <a:bodyPr/>
          <a:lstStyle>
            <a:lvl1pPr>
              <a:defRPr>
                <a:latin typeface="Calibri"/>
                <a:cs typeface="Calibri"/>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57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3304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284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4063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1999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354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864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4" name="Rectangle 33"/>
          <p:cNvSpPr/>
          <p:nvPr userDrawn="1"/>
        </p:nvSpPr>
        <p:spPr>
          <a:xfrm>
            <a:off x="0" y="0"/>
            <a:ext cx="9144000" cy="6612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456267"/>
            <a:ext cx="3768892"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18" name="Rectangle 17"/>
          <p:cNvSpPr/>
          <p:nvPr/>
        </p:nvSpPr>
        <p:spPr>
          <a:xfrm>
            <a:off x="3852060" y="1456267"/>
            <a:ext cx="2286000"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456267"/>
            <a:ext cx="2917136"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678173"/>
            <a:ext cx="7772400" cy="898198"/>
          </a:xfrm>
        </p:spPr>
        <p:txBody>
          <a:bodyPr/>
          <a:lstStyle>
            <a:lvl1pPr algn="r">
              <a:defRPr>
                <a:solidFill>
                  <a:srgbClr val="9D8C78"/>
                </a:solidFill>
              </a:defRPr>
            </a:lvl1pPr>
          </a:lstStyle>
          <a:p>
            <a:r>
              <a:rPr lang="en-US" dirty="0"/>
              <a:t>Click to edit Master title style</a:t>
            </a:r>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21" name="Picture 6" descr="SNL_Stacked_White.png"/>
          <p:cNvPicPr>
            <a:picLocks noChangeAspect="1"/>
          </p:cNvPicPr>
          <p:nvPr userDrawn="1"/>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4"/>
          <a:stretch>
            <a:fillRect/>
          </a:stretch>
        </p:blipFill>
        <p:spPr bwMode="auto">
          <a:xfrm>
            <a:off x="1227748" y="601288"/>
            <a:ext cx="5393104"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504244A8-8889-154D-9568-D8C635C53E9B}" type="datetime1">
              <a:rPr lang="en-US" smtClean="0"/>
              <a:pPr/>
              <a:t>1/23/2017</a:t>
            </a:fld>
            <a:endParaRPr lang="en-US"/>
          </a:p>
        </p:txBody>
      </p:sp>
      <p:pic>
        <p:nvPicPr>
          <p:cNvPr id="33" name="Picture 8" descr="SNL_color_stack.png"/>
          <p:cNvPicPr>
            <a:picLocks noChangeAspect="1"/>
          </p:cNvPicPr>
          <p:nvPr userDrawn="1"/>
        </p:nvPicPr>
        <p:blipFill>
          <a:blip r:embed="rId5"/>
          <a:srcRect/>
          <a:stretch>
            <a:fillRect/>
          </a:stretch>
        </p:blipFill>
        <p:spPr bwMode="auto">
          <a:xfrm>
            <a:off x="6934201" y="408000"/>
            <a:ext cx="1524000" cy="669011"/>
          </a:xfrm>
          <a:prstGeom prst="rect">
            <a:avLst/>
          </a:prstGeom>
          <a:noFill/>
          <a:ln w="9525">
            <a:noFill/>
            <a:miter lim="800000"/>
            <a:headEnd/>
            <a:tailEnd/>
          </a:ln>
        </p:spPr>
      </p:pic>
      <p:sp>
        <p:nvSpPr>
          <p:cNvPr id="36" name="Rectangle 35"/>
          <p:cNvSpPr/>
          <p:nvPr userDrawn="1"/>
        </p:nvSpPr>
        <p:spPr>
          <a:xfrm>
            <a:off x="0" y="3369731"/>
            <a:ext cx="9144000" cy="397933"/>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 name="Picture 12" descr="NNSAlogo_Black.jpg"/>
          <p:cNvPicPr>
            <a:picLocks noChangeAspect="1"/>
          </p:cNvPicPr>
          <p:nvPr userDrawn="1"/>
        </p:nvPicPr>
        <p:blipFill>
          <a:blip r:embed="rId6"/>
          <a:stretch>
            <a:fillRect/>
          </a:stretch>
        </p:blipFill>
        <p:spPr bwMode="auto">
          <a:xfrm>
            <a:off x="1380066" y="6115572"/>
            <a:ext cx="850737" cy="276233"/>
          </a:xfrm>
          <a:prstGeom prst="rect">
            <a:avLst/>
          </a:prstGeom>
          <a:noFill/>
          <a:ln w="9525">
            <a:noFill/>
            <a:miter lim="800000"/>
            <a:headEnd/>
            <a:tailEnd/>
          </a:ln>
        </p:spPr>
      </p:pic>
      <p:sp>
        <p:nvSpPr>
          <p:cNvPr id="38"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0" name="TextBox 19"/>
          <p:cNvSpPr txBox="1"/>
          <p:nvPr userDrawn="1"/>
        </p:nvSpPr>
        <p:spPr>
          <a:xfrm>
            <a:off x="3124200" y="6172200"/>
            <a:ext cx="5562600" cy="276999"/>
          </a:xfrm>
          <a:prstGeom prst="rect">
            <a:avLst/>
          </a:prstGeom>
          <a:noFill/>
        </p:spPr>
        <p:txBody>
          <a:bodyPr>
            <a:spAutoFit/>
          </a:bodyPr>
          <a:lstStyle/>
          <a:p>
            <a:r>
              <a:rPr lang="en-US" sz="600" kern="1200" dirty="0">
                <a:solidFill>
                  <a:schemeClr val="tx1"/>
                </a:solidFill>
                <a:effectLst/>
                <a:latin typeface="Arial"/>
                <a:ea typeface="+mn-ea"/>
                <a:cs typeface="Arial"/>
              </a:rPr>
              <a:t>Sandia National Laboratories is a multi-mission laboratory managed and operated by Sandia Corporation, a wholly owned subsidiary of Lockheed Martin Corporation, for the U.S. Department of Energy’s National Nuclear Security Administration under contract DE-AC04-94AL85000. SAND NO. 2011-XXXXP</a:t>
            </a:r>
          </a:p>
        </p:txBody>
      </p:sp>
    </p:spTree>
    <p:extLst>
      <p:ext uri="{BB962C8B-B14F-4D97-AF65-F5344CB8AC3E}">
        <p14:creationId xmlns:p14="http://schemas.microsoft.com/office/powerpoint/2010/main" val="590271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5247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7251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054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3607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a:lstStyle/>
          <a:p>
            <a:pPr lvl="0"/>
            <a:r>
              <a:rPr lang="en-US" noProof="0"/>
              <a:t>Click icon to add table</a:t>
            </a:r>
          </a:p>
        </p:txBody>
      </p:sp>
      <p:sp>
        <p:nvSpPr>
          <p:cNvPr id="4" name="Date Placeholder 3"/>
          <p:cNvSpPr>
            <a:spLocks noGrp="1"/>
          </p:cNvSpPr>
          <p:nvPr>
            <p:ph type="dt" sz="half" idx="10"/>
          </p:nvPr>
        </p:nvSpPr>
        <p:spPr>
          <a:xfrm>
            <a:off x="457399" y="6245087"/>
            <a:ext cx="2133203"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399" y="6245087"/>
            <a:ext cx="2895203"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399" y="6245087"/>
            <a:ext cx="2133203" cy="476250"/>
          </a:xfrm>
          <a:prstGeom prst="rect">
            <a:avLst/>
          </a:prstGeom>
        </p:spPr>
        <p:txBody>
          <a:bodyPr lIns="91429" tIns="45714" rIns="91429" bIns="45714"/>
          <a:lstStyle>
            <a:lvl1pPr>
              <a:defRPr/>
            </a:lvl1pPr>
          </a:lstStyle>
          <a:p>
            <a:fld id="{DFEE3D4F-09FA-49DC-A43D-1879A2C458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695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34" name="Rectangle 33"/>
          <p:cNvSpPr/>
          <p:nvPr userDrawn="1"/>
        </p:nvSpPr>
        <p:spPr>
          <a:xfrm>
            <a:off x="0" y="0"/>
            <a:ext cx="9144000" cy="6612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3369731"/>
            <a:ext cx="9144000" cy="3089807"/>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6553200"/>
            <a:ext cx="9144000" cy="304800"/>
          </a:xfrm>
          <a:prstGeom prst="rect">
            <a:avLst/>
          </a:prstGeom>
          <a:solidFill>
            <a:srgbClr val="30A6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 name="Picture 12" descr="NNSAlogo_Black.jpg"/>
          <p:cNvPicPr>
            <a:picLocks noChangeAspect="1"/>
          </p:cNvPicPr>
          <p:nvPr/>
        </p:nvPicPr>
        <p:blipFill>
          <a:blip r:embed="rId2"/>
          <a:stretch>
            <a:fillRect/>
          </a:stretch>
        </p:blipFill>
        <p:spPr bwMode="auto">
          <a:xfrm>
            <a:off x="1380066" y="6115572"/>
            <a:ext cx="850737" cy="276233"/>
          </a:xfrm>
          <a:prstGeom prst="rect">
            <a:avLst/>
          </a:prstGeom>
          <a:noFill/>
          <a:ln w="9525">
            <a:noFill/>
            <a:miter lim="800000"/>
            <a:headEnd/>
            <a:tailEnd/>
          </a:ln>
        </p:spPr>
      </p:pic>
      <p:pic>
        <p:nvPicPr>
          <p:cNvPr id="16" name="Picture 13" descr="NNSAlogo_Black.jpg"/>
          <p:cNvPicPr>
            <a:picLocks noChangeAspect="1"/>
          </p:cNvPicPr>
          <p:nvPr/>
        </p:nvPicPr>
        <p:blipFill>
          <a:blip r:embed="rId3"/>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456267"/>
            <a:ext cx="3768892"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18" name="Rectangle 17"/>
          <p:cNvSpPr/>
          <p:nvPr/>
        </p:nvSpPr>
        <p:spPr>
          <a:xfrm>
            <a:off x="3852060" y="1456267"/>
            <a:ext cx="2286000"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456267"/>
            <a:ext cx="2917136"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678173"/>
            <a:ext cx="7772400" cy="898198"/>
          </a:xfrm>
        </p:spPr>
        <p:txBody>
          <a:bodyPr/>
          <a:lstStyle>
            <a:lvl1pPr algn="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21" name="Picture 6" descr="SNL_Stacked_White.png"/>
          <p:cNvPicPr>
            <a:picLocks noChangeAspect="1"/>
          </p:cNvPicPr>
          <p:nvPr userDrawn="1"/>
        </p:nvPicPr>
        <p:blipFill>
          <a:blip r:embed="rId4"/>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5"/>
          <a:stretch>
            <a:fillRect/>
          </a:stretch>
        </p:blipFill>
        <p:spPr bwMode="auto">
          <a:xfrm>
            <a:off x="1227748" y="601288"/>
            <a:ext cx="5393104"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9522E0D4-989F-3A4B-AA2E-486ADFE0E698}" type="datetime1">
              <a:rPr lang="en-US" smtClean="0"/>
              <a:pPr/>
              <a:t>1/23/2017</a:t>
            </a:fld>
            <a:endParaRPr lang="en-US"/>
          </a:p>
        </p:txBody>
      </p:sp>
      <p:pic>
        <p:nvPicPr>
          <p:cNvPr id="33" name="Picture 8" descr="SNL_color_stack.png"/>
          <p:cNvPicPr>
            <a:picLocks noChangeAspect="1"/>
          </p:cNvPicPr>
          <p:nvPr userDrawn="1"/>
        </p:nvPicPr>
        <p:blipFill>
          <a:blip r:embed="rId6"/>
          <a:srcRect/>
          <a:stretch>
            <a:fillRect/>
          </a:stretch>
        </p:blipFill>
        <p:spPr bwMode="auto">
          <a:xfrm>
            <a:off x="6934201" y="408000"/>
            <a:ext cx="1524000" cy="669011"/>
          </a:xfrm>
          <a:prstGeom prst="rect">
            <a:avLst/>
          </a:prstGeom>
          <a:noFill/>
          <a:ln w="9525">
            <a:noFill/>
            <a:miter lim="800000"/>
            <a:headEnd/>
            <a:tailEnd/>
          </a:ln>
        </p:spPr>
      </p:pic>
      <p:sp>
        <p:nvSpPr>
          <p:cNvPr id="20"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4" name="TextBox 23"/>
          <p:cNvSpPr txBox="1"/>
          <p:nvPr userDrawn="1"/>
        </p:nvSpPr>
        <p:spPr>
          <a:xfrm>
            <a:off x="3124200" y="6172200"/>
            <a:ext cx="5562600" cy="276999"/>
          </a:xfrm>
          <a:prstGeom prst="rect">
            <a:avLst/>
          </a:prstGeom>
          <a:noFill/>
        </p:spPr>
        <p:txBody>
          <a:bodyPr>
            <a:spAutoFit/>
          </a:bodyPr>
          <a:lstStyle/>
          <a:p>
            <a:r>
              <a:rPr lang="en-US" sz="600" kern="1200" dirty="0">
                <a:solidFill>
                  <a:schemeClr val="tx1"/>
                </a:solidFill>
                <a:effectLst/>
                <a:latin typeface="Arial"/>
                <a:ea typeface="+mn-ea"/>
                <a:cs typeface="Arial"/>
              </a:rPr>
              <a:t>Sandia National Laboratories is a multi-mission laboratory managed and operated by Sandia Corporation, a wholly owned subsidiary of Lockheed Martin Corporation, for the U.S. Department of Energy’s National Nuclear Security Administration under contract DE-AC04-94AL85000. SAND NO. 2011-XXXXP</a:t>
            </a:r>
          </a:p>
        </p:txBody>
      </p:sp>
    </p:spTree>
    <p:extLst>
      <p:ext uri="{BB962C8B-B14F-4D97-AF65-F5344CB8AC3E}">
        <p14:creationId xmlns:p14="http://schemas.microsoft.com/office/powerpoint/2010/main" val="17275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9" name="Rectangle 28"/>
          <p:cNvSpPr/>
          <p:nvPr userDrawn="1"/>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1" y="4040484"/>
            <a:ext cx="2484223" cy="281751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1" y="0"/>
            <a:ext cx="2484223" cy="89323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8806432" y="-1"/>
            <a:ext cx="337567" cy="6857999"/>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1" y="989095"/>
            <a:ext cx="1359657"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lumMod val="65000"/>
                  </a:schemeClr>
                </a:solidFill>
              </a:rPr>
              <a:t>Photos placed in horizontal position </a:t>
            </a:r>
            <a:br>
              <a:rPr lang="en-US" sz="1100" dirty="0">
                <a:solidFill>
                  <a:schemeClr val="bg1">
                    <a:lumMod val="65000"/>
                  </a:schemeClr>
                </a:solidFill>
              </a:rPr>
            </a:br>
            <a:r>
              <a:rPr lang="en-US" sz="1100" dirty="0">
                <a:solidFill>
                  <a:schemeClr val="bg1">
                    <a:lumMod val="65000"/>
                  </a:schemeClr>
                </a:solidFill>
              </a:rPr>
              <a:t>with even amount of white space</a:t>
            </a:r>
            <a:br>
              <a:rPr lang="en-US" sz="1100" dirty="0">
                <a:solidFill>
                  <a:schemeClr val="bg1">
                    <a:lumMod val="65000"/>
                  </a:schemeClr>
                </a:solidFill>
              </a:rPr>
            </a:br>
            <a:r>
              <a:rPr lang="en-US" sz="1100" dirty="0">
                <a:solidFill>
                  <a:schemeClr val="bg1">
                    <a:lumMod val="65000"/>
                  </a:schemeClr>
                </a:solidFill>
              </a:rPr>
              <a:t> between photos and header</a:t>
            </a:r>
          </a:p>
        </p:txBody>
      </p:sp>
      <p:sp>
        <p:nvSpPr>
          <p:cNvPr id="2" name="Title 1"/>
          <p:cNvSpPr>
            <a:spLocks noGrp="1"/>
          </p:cNvSpPr>
          <p:nvPr>
            <p:ph type="ctrTitle"/>
          </p:nvPr>
        </p:nvSpPr>
        <p:spPr>
          <a:xfrm>
            <a:off x="2714502" y="1250965"/>
            <a:ext cx="5971187" cy="1233338"/>
          </a:xfrm>
        </p:spPr>
        <p:txBody>
          <a:bodyPr/>
          <a:lstStyle>
            <a:lvl1pPr algn="l">
              <a:lnSpc>
                <a:spcPts val="3800"/>
              </a:lnSpc>
              <a:defRPr>
                <a:solidFill>
                  <a:srgbClr val="9D8C78"/>
                </a:solidFill>
              </a:defRPr>
            </a:lvl1pPr>
          </a:lstStyle>
          <a:p>
            <a:r>
              <a:rPr lang="en-US" dirty="0"/>
              <a:t>Click to edit Master title style</a:t>
            </a:r>
          </a:p>
        </p:txBody>
      </p:sp>
      <p:sp>
        <p:nvSpPr>
          <p:cNvPr id="3" name="Subtitle 2"/>
          <p:cNvSpPr>
            <a:spLocks noGrp="1"/>
          </p:cNvSpPr>
          <p:nvPr>
            <p:ph type="subTitle" idx="1"/>
          </p:nvPr>
        </p:nvSpPr>
        <p:spPr>
          <a:xfrm>
            <a:off x="2714502" y="2588978"/>
            <a:ext cx="5641337" cy="593737"/>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21" name="Picture 6" descr="SNL_Stacked_White.png"/>
          <p:cNvPicPr>
            <a:picLocks noChangeAspect="1"/>
          </p:cNvPicPr>
          <p:nvPr userDrawn="1"/>
        </p:nvPicPr>
        <p:blipFill>
          <a:blip r:embed="rId2"/>
          <a:srcRect/>
          <a:stretch>
            <a:fillRect/>
          </a:stretch>
        </p:blipFill>
        <p:spPr bwMode="auto">
          <a:xfrm>
            <a:off x="357199" y="4339006"/>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3"/>
          <a:stretch>
            <a:fillRect/>
          </a:stretch>
        </p:blipFill>
        <p:spPr bwMode="auto">
          <a:xfrm>
            <a:off x="298048" y="5157318"/>
            <a:ext cx="970718" cy="1453660"/>
          </a:xfrm>
          <a:prstGeom prst="rect">
            <a:avLst/>
          </a:prstGeom>
          <a:noFill/>
          <a:ln w="9525">
            <a:noFill/>
            <a:miter lim="800000"/>
            <a:headEnd/>
            <a:tailEnd/>
          </a:ln>
        </p:spPr>
      </p:pic>
      <p:pic>
        <p:nvPicPr>
          <p:cNvPr id="27" name="Picture 13" descr="NNSAlogo_Black.jpg"/>
          <p:cNvPicPr>
            <a:picLocks noChangeAspect="1"/>
          </p:cNvPicPr>
          <p:nvPr userDrawn="1"/>
        </p:nvPicPr>
        <p:blipFill>
          <a:blip r:embed="rId4"/>
          <a:srcRect/>
          <a:stretch>
            <a:fillRect/>
          </a:stretch>
        </p:blipFill>
        <p:spPr bwMode="auto">
          <a:xfrm>
            <a:off x="2763683" y="5932869"/>
            <a:ext cx="1023938" cy="24765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2714502" y="26517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5B35050C-AFC0-D74A-963F-148736DC45A4}" type="datetime1">
              <a:rPr lang="en-US" smtClean="0"/>
              <a:pPr/>
              <a:t>1/23/2017</a:t>
            </a:fld>
            <a:endParaRPr lang="en-US" dirty="0"/>
          </a:p>
        </p:txBody>
      </p:sp>
      <p:sp>
        <p:nvSpPr>
          <p:cNvPr id="20" name="Rectangle 19"/>
          <p:cNvSpPr/>
          <p:nvPr userDrawn="1"/>
        </p:nvSpPr>
        <p:spPr>
          <a:xfrm>
            <a:off x="0" y="2484303"/>
            <a:ext cx="2484222" cy="146794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25" name="Rectangle 24"/>
          <p:cNvSpPr/>
          <p:nvPr userDrawn="1"/>
        </p:nvSpPr>
        <p:spPr>
          <a:xfrm>
            <a:off x="1472391" y="989095"/>
            <a:ext cx="1011831"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65000"/>
                </a:schemeClr>
              </a:solidFill>
            </a:endParaRPr>
          </a:p>
        </p:txBody>
      </p:sp>
      <p:sp>
        <p:nvSpPr>
          <p:cNvPr id="31" name="Rectangle 30"/>
          <p:cNvSpPr/>
          <p:nvPr userDrawn="1"/>
        </p:nvSpPr>
        <p:spPr>
          <a:xfrm>
            <a:off x="8693778" y="-1"/>
            <a:ext cx="77764" cy="685799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12" descr="NNSAlogo_Black.jpg"/>
          <p:cNvPicPr>
            <a:picLocks noChangeAspect="1"/>
          </p:cNvPicPr>
          <p:nvPr userDrawn="1"/>
        </p:nvPicPr>
        <p:blipFill>
          <a:blip r:embed="rId5"/>
          <a:stretch>
            <a:fillRect/>
          </a:stretch>
        </p:blipFill>
        <p:spPr bwMode="auto">
          <a:xfrm>
            <a:off x="4039700" y="5921220"/>
            <a:ext cx="850737" cy="276233"/>
          </a:xfrm>
          <a:prstGeom prst="rect">
            <a:avLst/>
          </a:prstGeom>
          <a:noFill/>
          <a:ln w="9525">
            <a:noFill/>
            <a:miter lim="800000"/>
            <a:headEnd/>
            <a:tailEnd/>
          </a:ln>
        </p:spPr>
      </p:pic>
      <p:sp>
        <p:nvSpPr>
          <p:cNvPr id="34" name="Rectangle 5"/>
          <p:cNvSpPr>
            <a:spLocks noGrp="1" noChangeArrowheads="1"/>
          </p:cNvSpPr>
          <p:nvPr>
            <p:ph type="ftr" sz="quarter" idx="3"/>
          </p:nvPr>
        </p:nvSpPr>
        <p:spPr bwMode="auto">
          <a:xfrm>
            <a:off x="2708522"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Calibri"/>
                <a:cs typeface="Calibri"/>
              </a:defRPr>
            </a:lvl1pPr>
          </a:lstStyle>
          <a:p>
            <a:endParaRPr lang="en-US" dirty="0"/>
          </a:p>
        </p:txBody>
      </p:sp>
      <p:sp>
        <p:nvSpPr>
          <p:cNvPr id="19" name="TextBox 18"/>
          <p:cNvSpPr txBox="1"/>
          <p:nvPr userDrawn="1"/>
        </p:nvSpPr>
        <p:spPr>
          <a:xfrm>
            <a:off x="3124200" y="6172200"/>
            <a:ext cx="5562600" cy="276999"/>
          </a:xfrm>
          <a:prstGeom prst="rect">
            <a:avLst/>
          </a:prstGeom>
          <a:noFill/>
        </p:spPr>
        <p:txBody>
          <a:bodyPr>
            <a:spAutoFit/>
          </a:bodyPr>
          <a:lstStyle/>
          <a:p>
            <a:r>
              <a:rPr lang="en-US" sz="600" kern="1200" dirty="0">
                <a:solidFill>
                  <a:schemeClr val="tx1"/>
                </a:solidFill>
                <a:effectLst/>
                <a:latin typeface="Arial"/>
                <a:ea typeface="+mn-ea"/>
                <a:cs typeface="Arial"/>
              </a:rPr>
              <a:t>Sandia National Laboratories is a multi-mission laboratory managed and operated by Sandia Corporation, a wholly owned subsidiary of Lockheed Martin Corporation, for the U.S. Department of Energy’s National Nuclear Security Administration under contract DE-AC04-94AL85000. SAND NO. 2011-XXXXP</a:t>
            </a:r>
          </a:p>
        </p:txBody>
      </p:sp>
    </p:spTree>
    <p:extLst>
      <p:ext uri="{BB962C8B-B14F-4D97-AF65-F5344CB8AC3E}">
        <p14:creationId xmlns:p14="http://schemas.microsoft.com/office/powerpoint/2010/main" val="252879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bg1"/>
        </a:solidFill>
        <a:effectLst/>
      </p:bgPr>
    </p:bg>
    <p:spTree>
      <p:nvGrpSpPr>
        <p:cNvPr id="1" name=""/>
        <p:cNvGrpSpPr/>
        <p:nvPr/>
      </p:nvGrpSpPr>
      <p:grpSpPr>
        <a:xfrm>
          <a:off x="0" y="0"/>
          <a:ext cx="0" cy="0"/>
          <a:chOff x="0" y="0"/>
          <a:chExt cx="0" cy="0"/>
        </a:xfrm>
      </p:grpSpPr>
      <p:sp>
        <p:nvSpPr>
          <p:cNvPr id="29" name="Rectangle 28"/>
          <p:cNvSpPr/>
          <p:nvPr userDrawn="1"/>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4571999" y="0"/>
            <a:ext cx="4572001" cy="281751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4571999" y="5964768"/>
            <a:ext cx="4572001" cy="89323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4572001" y="2908379"/>
            <a:ext cx="1359657"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lumMod val="65000"/>
                  </a:schemeClr>
                </a:solidFill>
              </a:rPr>
              <a:t>Photos placed in horizontal position </a:t>
            </a:r>
            <a:br>
              <a:rPr lang="en-US" sz="1100" dirty="0">
                <a:solidFill>
                  <a:schemeClr val="bg1">
                    <a:lumMod val="65000"/>
                  </a:schemeClr>
                </a:solidFill>
              </a:rPr>
            </a:br>
            <a:r>
              <a:rPr lang="en-US" sz="1100" dirty="0">
                <a:solidFill>
                  <a:schemeClr val="bg1">
                    <a:lumMod val="65000"/>
                  </a:schemeClr>
                </a:solidFill>
              </a:rPr>
              <a:t>with even amount of white space</a:t>
            </a:r>
            <a:br>
              <a:rPr lang="en-US" sz="1100" dirty="0">
                <a:solidFill>
                  <a:schemeClr val="bg1">
                    <a:lumMod val="65000"/>
                  </a:schemeClr>
                </a:solidFill>
              </a:rPr>
            </a:br>
            <a:r>
              <a:rPr lang="en-US" sz="1100" dirty="0">
                <a:solidFill>
                  <a:schemeClr val="bg1">
                    <a:lumMod val="65000"/>
                  </a:schemeClr>
                </a:solidFill>
              </a:rPr>
              <a:t> between photos and header</a:t>
            </a:r>
          </a:p>
        </p:txBody>
      </p:sp>
      <p:pic>
        <p:nvPicPr>
          <p:cNvPr id="21" name="Picture 6" descr="SNL_Stacked_White.png"/>
          <p:cNvPicPr>
            <a:picLocks noChangeAspect="1"/>
          </p:cNvPicPr>
          <p:nvPr userDrawn="1"/>
        </p:nvPicPr>
        <p:blipFill>
          <a:blip r:embed="rId2"/>
          <a:srcRect/>
          <a:stretch>
            <a:fillRect/>
          </a:stretch>
        </p:blipFill>
        <p:spPr bwMode="auto">
          <a:xfrm>
            <a:off x="7193248" y="1488545"/>
            <a:ext cx="1524000" cy="585787"/>
          </a:xfrm>
          <a:prstGeom prst="rect">
            <a:avLst/>
          </a:prstGeom>
          <a:noFill/>
          <a:ln w="9525">
            <a:noFill/>
            <a:miter lim="800000"/>
            <a:headEnd/>
            <a:tailEnd/>
          </a:ln>
        </p:spPr>
      </p:pic>
      <p:sp>
        <p:nvSpPr>
          <p:cNvPr id="20" name="Rectangle 19"/>
          <p:cNvSpPr/>
          <p:nvPr userDrawn="1"/>
        </p:nvSpPr>
        <p:spPr>
          <a:xfrm>
            <a:off x="4572000" y="4403587"/>
            <a:ext cx="4572000" cy="146794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25" name="Rectangle 24"/>
          <p:cNvSpPr/>
          <p:nvPr userDrawn="1"/>
        </p:nvSpPr>
        <p:spPr>
          <a:xfrm>
            <a:off x="6044391" y="2908379"/>
            <a:ext cx="3099609"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65000"/>
                </a:schemeClr>
              </a:solidFill>
            </a:endParaRPr>
          </a:p>
        </p:txBody>
      </p:sp>
      <p:sp>
        <p:nvSpPr>
          <p:cNvPr id="13" name="Rectangle 12"/>
          <p:cNvSpPr/>
          <p:nvPr/>
        </p:nvSpPr>
        <p:spPr>
          <a:xfrm rot="10800000">
            <a:off x="112655" y="-1"/>
            <a:ext cx="337567" cy="6857999"/>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userDrawn="1"/>
        </p:nvSpPr>
        <p:spPr>
          <a:xfrm>
            <a:off x="700353" y="6375406"/>
            <a:ext cx="3761580" cy="579645"/>
          </a:xfrm>
          <a:prstGeom prst="rect">
            <a:avLst/>
          </a:prstGeom>
          <a:noFill/>
        </p:spPr>
        <p:txBody>
          <a:bodyPr wrap="square">
            <a:spAutoFit/>
          </a:bodyPr>
          <a:lstStyle/>
          <a:p>
            <a:pPr algn="l">
              <a:defRPr/>
            </a:pPr>
            <a:r>
              <a:rPr lang="en-US" sz="950" baseline="30000" dirty="0">
                <a:latin typeface="Arial" pitchFamily="-112" charset="0"/>
              </a:rPr>
              <a:t>Sandia National Laboratories is a multi-mission laboratory managed and operated by Sandia Corporation, a wholly owned subsidiary of Lockheed Martin Corporation, for the U.S. Department of Energy’s National Nuclear Security Administration under contract DE-AC04-94AL85000. </a:t>
            </a:r>
            <a:br>
              <a:rPr lang="en-US" sz="950" baseline="30000" dirty="0">
                <a:latin typeface="Arial" pitchFamily="-112" charset="0"/>
              </a:rPr>
            </a:br>
            <a:r>
              <a:rPr lang="en-US" sz="950" baseline="30000" dirty="0">
                <a:latin typeface="Arial" pitchFamily="-112" charset="0"/>
              </a:rPr>
              <a:t>SAND No. 2011–XXXXP.</a:t>
            </a:r>
          </a:p>
          <a:p>
            <a:pPr algn="l">
              <a:defRPr/>
            </a:pPr>
            <a:endParaRPr lang="en-US" sz="950" baseline="30000" dirty="0">
              <a:latin typeface="Arial" pitchFamily="-112" charset="0"/>
            </a:endParaRPr>
          </a:p>
        </p:txBody>
      </p:sp>
      <p:sp>
        <p:nvSpPr>
          <p:cNvPr id="2" name="Title 1"/>
          <p:cNvSpPr>
            <a:spLocks noGrp="1"/>
          </p:cNvSpPr>
          <p:nvPr>
            <p:ph type="ctrTitle"/>
          </p:nvPr>
        </p:nvSpPr>
        <p:spPr>
          <a:xfrm>
            <a:off x="672418" y="1250965"/>
            <a:ext cx="3789515" cy="1233338"/>
          </a:xfrm>
        </p:spPr>
        <p:txBody>
          <a:bodyPr/>
          <a:lstStyle>
            <a:lvl1pPr algn="l">
              <a:lnSpc>
                <a:spcPts val="3800"/>
              </a:lnSpc>
              <a:defRPr>
                <a:solidFill>
                  <a:srgbClr val="9D8C78"/>
                </a:solidFill>
              </a:defRPr>
            </a:lvl1pPr>
          </a:lstStyle>
          <a:p>
            <a:r>
              <a:rPr lang="en-US" dirty="0"/>
              <a:t>Click to edit Master title style</a:t>
            </a:r>
          </a:p>
        </p:txBody>
      </p:sp>
      <p:sp>
        <p:nvSpPr>
          <p:cNvPr id="3" name="Subtitle 2"/>
          <p:cNvSpPr>
            <a:spLocks noGrp="1"/>
          </p:cNvSpPr>
          <p:nvPr>
            <p:ph type="subTitle" idx="1"/>
          </p:nvPr>
        </p:nvSpPr>
        <p:spPr>
          <a:xfrm>
            <a:off x="672418" y="2588978"/>
            <a:ext cx="3586315" cy="1085555"/>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27" name="Picture 13" descr="NNSAlogo_Black.jpg"/>
          <p:cNvPicPr>
            <a:picLocks noChangeAspect="1"/>
          </p:cNvPicPr>
          <p:nvPr userDrawn="1"/>
        </p:nvPicPr>
        <p:blipFill>
          <a:blip r:embed="rId3"/>
          <a:srcRect/>
          <a:stretch>
            <a:fillRect/>
          </a:stretch>
        </p:blipFill>
        <p:spPr bwMode="auto">
          <a:xfrm>
            <a:off x="801957" y="6051407"/>
            <a:ext cx="1023938" cy="24765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72418" y="265178"/>
            <a:ext cx="1029382" cy="2851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7D098A99-26EF-B34F-91F8-30EA53688AF7}" type="datetime1">
              <a:rPr lang="en-US" smtClean="0"/>
              <a:pPr/>
              <a:t>1/23/2017</a:t>
            </a:fld>
            <a:endParaRPr lang="en-US" dirty="0"/>
          </a:p>
        </p:txBody>
      </p:sp>
      <p:sp>
        <p:nvSpPr>
          <p:cNvPr id="31" name="Rectangle 30"/>
          <p:cNvSpPr/>
          <p:nvPr userDrawn="1"/>
        </p:nvSpPr>
        <p:spPr>
          <a:xfrm rot="10800000">
            <a:off x="1" y="-1"/>
            <a:ext cx="77764" cy="685799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12" descr="NNSAlogo_Black.jpg"/>
          <p:cNvPicPr>
            <a:picLocks noChangeAspect="1"/>
          </p:cNvPicPr>
          <p:nvPr userDrawn="1"/>
        </p:nvPicPr>
        <p:blipFill>
          <a:blip r:embed="rId4"/>
          <a:stretch>
            <a:fillRect/>
          </a:stretch>
        </p:blipFill>
        <p:spPr bwMode="auto">
          <a:xfrm>
            <a:off x="2077974" y="6039758"/>
            <a:ext cx="850737" cy="276233"/>
          </a:xfrm>
          <a:prstGeom prst="rect">
            <a:avLst/>
          </a:prstGeom>
          <a:noFill/>
          <a:ln w="9525">
            <a:noFill/>
            <a:miter lim="800000"/>
            <a:headEnd/>
            <a:tailEnd/>
          </a:ln>
        </p:spPr>
      </p:pic>
      <p:pic>
        <p:nvPicPr>
          <p:cNvPr id="18" name="Picture 17" descr="SNL_motto_2 lines.png"/>
          <p:cNvPicPr>
            <a:picLocks noChangeAspect="1"/>
          </p:cNvPicPr>
          <p:nvPr userDrawn="1"/>
        </p:nvPicPr>
        <p:blipFill>
          <a:blip r:embed="rId5"/>
          <a:stretch>
            <a:fillRect/>
          </a:stretch>
        </p:blipFill>
        <p:spPr>
          <a:xfrm>
            <a:off x="4995332" y="1586652"/>
            <a:ext cx="1935484" cy="394494"/>
          </a:xfrm>
          <a:prstGeom prst="rect">
            <a:avLst/>
          </a:prstGeom>
        </p:spPr>
      </p:pic>
      <p:sp>
        <p:nvSpPr>
          <p:cNvPr id="19" name="Rectangle 5"/>
          <p:cNvSpPr>
            <a:spLocks noGrp="1" noChangeArrowheads="1"/>
          </p:cNvSpPr>
          <p:nvPr>
            <p:ph type="ftr" sz="quarter" idx="3"/>
          </p:nvPr>
        </p:nvSpPr>
        <p:spPr bwMode="auto">
          <a:xfrm>
            <a:off x="4613597"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Calibri"/>
                <a:cs typeface="Calibri"/>
              </a:defRPr>
            </a:lvl1pPr>
          </a:lstStyle>
          <a:p>
            <a:endParaRPr lang="en-US" dirty="0"/>
          </a:p>
        </p:txBody>
      </p:sp>
    </p:spTree>
    <p:extLst>
      <p:ext uri="{BB962C8B-B14F-4D97-AF65-F5344CB8AC3E}">
        <p14:creationId xmlns:p14="http://schemas.microsoft.com/office/powerpoint/2010/main" val="12954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2300" y="6166934"/>
            <a:ext cx="2133600" cy="476250"/>
          </a:xfrm>
          <a:ln/>
        </p:spPr>
        <p:txBody>
          <a:bodyPr/>
          <a:lstStyle>
            <a:lvl1pPr>
              <a:defRPr>
                <a:latin typeface="Calibri"/>
                <a:cs typeface="Calibri"/>
              </a:defRPr>
            </a:lvl1pPr>
          </a:lstStyle>
          <a:p>
            <a:fld id="{C9CA6C2B-6061-6F46-BF6B-C0454CDDAB35}" type="datetime1">
              <a:rPr lang="en-US" smtClean="0"/>
              <a:pPr/>
              <a:t>1/23/2017</a:t>
            </a:fld>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
        <p:nvSpPr>
          <p:cNvPr id="7"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Tree>
    <p:extLst>
      <p:ext uri="{BB962C8B-B14F-4D97-AF65-F5344CB8AC3E}">
        <p14:creationId xmlns:p14="http://schemas.microsoft.com/office/powerpoint/2010/main" val="164707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ADE15B5-4D50-754D-8585-236811896E05}" type="datetime1">
              <a:rPr lang="en-US" smtClean="0"/>
              <a:pPr/>
              <a:t>1/23/2017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164988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14F66A0-55BE-484A-9667-5C4C7A46FB26}" type="datetime1">
              <a:rPr lang="en-US" smtClean="0"/>
              <a:pPr/>
              <a:t>1/23/2017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319375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8" name="Picture 8" descr="SNL_color_stack.png"/>
          <p:cNvPicPr>
            <a:picLocks noChangeAspect="1"/>
          </p:cNvPicPr>
          <p:nvPr/>
        </p:nvPicPr>
        <p:blipFill>
          <a:blip r:embed="rId19"/>
          <a:srcRect/>
          <a:stretch>
            <a:fillRect/>
          </a:stretch>
        </p:blipFill>
        <p:spPr bwMode="auto">
          <a:xfrm>
            <a:off x="8001000" y="228600"/>
            <a:ext cx="936625" cy="411163"/>
          </a:xfrm>
          <a:prstGeom prst="rect">
            <a:avLst/>
          </a:prstGeom>
          <a:noFill/>
          <a:ln w="9525">
            <a:noFill/>
            <a:miter lim="800000"/>
            <a:headEnd/>
            <a:tailEnd/>
          </a:ln>
        </p:spPr>
      </p:pic>
      <p:sp>
        <p:nvSpPr>
          <p:cNvPr id="1029" name="Rectangle 2"/>
          <p:cNvSpPr>
            <a:spLocks noGrp="1" noChangeArrowheads="1"/>
          </p:cNvSpPr>
          <p:nvPr>
            <p:ph type="title"/>
          </p:nvPr>
        </p:nvSpPr>
        <p:spPr bwMode="auto">
          <a:xfrm>
            <a:off x="457200" y="0"/>
            <a:ext cx="8229600" cy="99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457200" y="1278740"/>
            <a:ext cx="8229600" cy="4847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4"/>
          <p:cNvSpPr>
            <a:spLocks noGrp="1" noChangeArrowheads="1"/>
          </p:cNvSpPr>
          <p:nvPr>
            <p:ph type="dt" sz="half" idx="2"/>
          </p:nvPr>
        </p:nvSpPr>
        <p:spPr bwMode="auto">
          <a:xfrm>
            <a:off x="109274" y="6166934"/>
            <a:ext cx="1490926"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cs typeface="Calibri"/>
              </a:defRPr>
            </a:lvl1pPr>
          </a:lstStyle>
          <a:p>
            <a:fld id="{30B37176-1C50-7042-8162-64D2C2671FE5}" type="datetime1">
              <a:rPr lang="en-US" smtClean="0"/>
              <a:pPr/>
              <a:t>1/23/2017</a:t>
            </a:fld>
            <a:endParaRPr lang="en-US" dirty="0"/>
          </a:p>
        </p:txBody>
      </p:sp>
      <p:sp>
        <p:nvSpPr>
          <p:cNvPr id="3"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4" name="Rectangle 6"/>
          <p:cNvSpPr>
            <a:spLocks noGrp="1" noChangeArrowheads="1"/>
          </p:cNvSpPr>
          <p:nvPr>
            <p:ph type="sldNum" sz="quarter" idx="4"/>
          </p:nvPr>
        </p:nvSpPr>
        <p:spPr bwMode="auto">
          <a:xfrm>
            <a:off x="8305800" y="6153150"/>
            <a:ext cx="6096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fld id="{A5E55A7B-7854-E145-92D9-B491DF4BAE2D}" type="slidenum">
              <a:rPr lang="en-US" smtClean="0"/>
              <a:pPr/>
              <a:t>‹#›</a:t>
            </a:fld>
            <a:endParaRPr lang="en-US" dirty="0"/>
          </a:p>
        </p:txBody>
      </p:sp>
    </p:spTree>
    <p:extLst>
      <p:ext uri="{BB962C8B-B14F-4D97-AF65-F5344CB8AC3E}">
        <p14:creationId xmlns:p14="http://schemas.microsoft.com/office/powerpoint/2010/main" val="4591479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hdr="0" ftr="0" dt="0"/>
  <p:txStyles>
    <p:titleStyle>
      <a:lvl1pPr algn="l" rtl="0" eaLnBrk="1" fontAlgn="base" hangingPunct="1">
        <a:spcBef>
          <a:spcPct val="0"/>
        </a:spcBef>
        <a:spcAft>
          <a:spcPct val="0"/>
        </a:spcAft>
        <a:defRPr sz="4000">
          <a:solidFill>
            <a:srgbClr val="102E54"/>
          </a:solidFill>
          <a:latin typeface="Calibri"/>
          <a:ea typeface="ＭＳ Ｐゴシック" charset="-128"/>
          <a:cs typeface="Calibri"/>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p:titleStyle>
    <p:body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7010400" y="5754688"/>
            <a:ext cx="1219200" cy="646112"/>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sp>
        <p:nvSpPr>
          <p:cNvPr id="1027"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Arial" charset="0"/>
            </a:endParaRPr>
          </a:p>
        </p:txBody>
      </p:sp>
      <p:sp>
        <p:nvSpPr>
          <p:cNvPr id="1028"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br>
              <a:rPr lang="en-US"/>
            </a:br>
            <a:r>
              <a:rPr lang="en-US"/>
              <a:t>Line 2</a:t>
            </a:r>
          </a:p>
        </p:txBody>
      </p:sp>
      <p:sp>
        <p:nvSpPr>
          <p:cNvPr id="1029"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mn-cs"/>
              </a:defRPr>
            </a:lvl1pPr>
          </a:lstStyle>
          <a:p>
            <a:pPr defTabSz="914400" fontAlgn="base">
              <a:spcBef>
                <a:spcPct val="0"/>
              </a:spcBef>
              <a:spcAft>
                <a:spcPct val="0"/>
              </a:spcAft>
              <a:defRPr/>
            </a:pPr>
            <a:endParaRPr lang="en-US">
              <a:solidFill>
                <a:srgbClr val="000000"/>
              </a:solidFill>
            </a:endParaRPr>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defTabSz="914400" fontAlgn="base">
              <a:spcBef>
                <a:spcPct val="0"/>
              </a:spcBef>
              <a:spcAft>
                <a:spcPct val="0"/>
              </a:spcAft>
              <a:defRPr/>
            </a:pPr>
            <a:fld id="{81D8879D-0D62-D74B-A512-F66BAAFDE565}" type="slidenum">
              <a:rPr lang="en-US">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grpSp>
        <p:nvGrpSpPr>
          <p:cNvPr id="1032" name="Group 8"/>
          <p:cNvGrpSpPr>
            <a:grpSpLocks/>
          </p:cNvGrpSpPr>
          <p:nvPr userDrawn="1"/>
        </p:nvGrpSpPr>
        <p:grpSpPr bwMode="auto">
          <a:xfrm>
            <a:off x="323850" y="0"/>
            <a:ext cx="196850" cy="5867400"/>
            <a:chOff x="216" y="0"/>
            <a:chExt cx="93" cy="3244"/>
          </a:xfrm>
        </p:grpSpPr>
        <p:sp>
          <p:nvSpPr>
            <p:cNvPr id="1042"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sp>
          <p:nvSpPr>
            <p:cNvPr id="1043"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sp>
          <p:nvSpPr>
            <p:cNvPr id="1044"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grpSp>
      <p:grpSp>
        <p:nvGrpSpPr>
          <p:cNvPr id="1033" name="Group 12"/>
          <p:cNvGrpSpPr>
            <a:grpSpLocks/>
          </p:cNvGrpSpPr>
          <p:nvPr userDrawn="1"/>
        </p:nvGrpSpPr>
        <p:grpSpPr bwMode="auto">
          <a:xfrm>
            <a:off x="1358900" y="6400800"/>
            <a:ext cx="7772400" cy="127000"/>
            <a:chOff x="1652" y="4032"/>
            <a:chExt cx="4108" cy="80"/>
          </a:xfrm>
        </p:grpSpPr>
        <p:sp>
          <p:nvSpPr>
            <p:cNvPr id="1039"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sp>
          <p:nvSpPr>
            <p:cNvPr id="1040"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sp>
          <p:nvSpPr>
            <p:cNvPr id="1041"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Arial" charset="0"/>
              </a:endParaRPr>
            </a:p>
          </p:txBody>
        </p:sp>
      </p:grpSp>
      <p:sp>
        <p:nvSpPr>
          <p:cNvPr id="1034"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Arial" charset="0"/>
            </a:endParaRPr>
          </a:p>
        </p:txBody>
      </p:sp>
      <p:sp>
        <p:nvSpPr>
          <p:cNvPr id="1035" name="Text Box 19"/>
          <p:cNvSpPr txBox="1">
            <a:spLocks noChangeArrowheads="1"/>
          </p:cNvSpPr>
          <p:nvPr userDrawn="1"/>
        </p:nvSpPr>
        <p:spPr bwMode="auto">
          <a:xfrm>
            <a:off x="6608273" y="-4763"/>
            <a:ext cx="193882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defTabSz="914400" eaLnBrk="0" fontAlgn="base" hangingPunct="0">
              <a:spcBef>
                <a:spcPct val="0"/>
              </a:spcBef>
              <a:spcAft>
                <a:spcPct val="0"/>
              </a:spcAft>
              <a:defRPr/>
            </a:pPr>
            <a:r>
              <a:rPr lang="en-GB" sz="1200" b="1" dirty="0">
                <a:solidFill>
                  <a:srgbClr val="B41E22"/>
                </a:solidFill>
              </a:rPr>
              <a:t>International Workshop</a:t>
            </a:r>
          </a:p>
          <a:p>
            <a:pPr algn="r" defTabSz="914400" eaLnBrk="0" fontAlgn="base" hangingPunct="0">
              <a:spcBef>
                <a:spcPct val="0"/>
              </a:spcBef>
              <a:spcAft>
                <a:spcPct val="0"/>
              </a:spcAft>
              <a:defRPr/>
            </a:pPr>
            <a:r>
              <a:rPr lang="en-GB" sz="1200" b="1" dirty="0">
                <a:solidFill>
                  <a:srgbClr val="B41E22"/>
                </a:solidFill>
              </a:rPr>
              <a:t>25 Jan </a:t>
            </a:r>
            <a:r>
              <a:rPr lang="en-US" sz="1200" b="1" dirty="0">
                <a:solidFill>
                  <a:srgbClr val="B41E22"/>
                </a:solidFill>
              </a:rPr>
              <a:t>–</a:t>
            </a:r>
            <a:r>
              <a:rPr lang="en-GB" sz="1200" b="1" dirty="0">
                <a:solidFill>
                  <a:srgbClr val="B41E22"/>
                </a:solidFill>
              </a:rPr>
              <a:t> 26 Jan 2014</a:t>
            </a:r>
          </a:p>
          <a:p>
            <a:pPr algn="r" defTabSz="914400" eaLnBrk="0" fontAlgn="base" hangingPunct="0">
              <a:spcBef>
                <a:spcPct val="0"/>
              </a:spcBef>
              <a:spcAft>
                <a:spcPct val="0"/>
              </a:spcAft>
              <a:defRPr/>
            </a:pPr>
            <a:r>
              <a:rPr lang="en-GB" sz="1200" b="1" dirty="0">
                <a:solidFill>
                  <a:srgbClr val="B41E22"/>
                </a:solidFill>
              </a:rPr>
              <a:t>Torrance, CA, USA</a:t>
            </a:r>
          </a:p>
        </p:txBody>
      </p:sp>
      <p:pic>
        <p:nvPicPr>
          <p:cNvPr id="1036"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3688" y="5711825"/>
            <a:ext cx="1230312"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l="9705" r="9705"/>
          <a:stretch>
            <a:fillRect/>
          </a:stretch>
        </p:blipFill>
        <p:spPr bwMode="auto">
          <a:xfrm>
            <a:off x="7924800" y="5473700"/>
            <a:ext cx="10414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 name="TextBox 2"/>
          <p:cNvSpPr txBox="1">
            <a:spLocks noChangeArrowheads="1"/>
          </p:cNvSpPr>
          <p:nvPr userDrawn="1"/>
        </p:nvSpPr>
        <p:spPr bwMode="auto">
          <a:xfrm>
            <a:off x="7010400" y="5754688"/>
            <a:ext cx="1219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defRPr/>
            </a:pPr>
            <a:r>
              <a:rPr lang="en-US">
                <a:solidFill>
                  <a:srgbClr val="000000"/>
                </a:solidFill>
              </a:rPr>
              <a:t>MBSE </a:t>
            </a:r>
            <a:br>
              <a:rPr lang="en-US">
                <a:solidFill>
                  <a:srgbClr val="000000"/>
                </a:solidFill>
              </a:rPr>
            </a:br>
            <a:r>
              <a:rPr lang="en-US">
                <a:solidFill>
                  <a:srgbClr val="000000"/>
                </a:solidFill>
              </a:rPr>
              <a:t>Workshop</a:t>
            </a:r>
          </a:p>
        </p:txBody>
      </p:sp>
    </p:spTree>
    <p:extLst>
      <p:ext uri="{BB962C8B-B14F-4D97-AF65-F5344CB8AC3E}">
        <p14:creationId xmlns:p14="http://schemas.microsoft.com/office/powerpoint/2010/main" val="23550292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1pPr>
      <a:lvl2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S PGothic" pitchFamily="34" charset="-128"/>
          <a:cs typeface="MS PGothic" charset="0"/>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S PGothic" pitchFamily="34" charset="-128"/>
          <a:cs typeface="MS PGothic" charset="0"/>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S PGothic" pitchFamily="34" charset="-128"/>
          <a:cs typeface="MS PGothic" charset="0"/>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S PGothic" pitchFamily="34" charset="-128"/>
          <a:cs typeface="MS PGothic" charset="0"/>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sp>
        <p:nvSpPr>
          <p:cNvPr id="8" name="Rectangle 7"/>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pic>
        <p:nvPicPr>
          <p:cNvPr id="1028" name="Picture 8" descr="SNL_color_stack.png"/>
          <p:cNvPicPr>
            <a:picLocks noChangeAspect="1"/>
          </p:cNvPicPr>
          <p:nvPr/>
        </p:nvPicPr>
        <p:blipFill>
          <a:blip r:embed="rId15"/>
          <a:srcRect/>
          <a:stretch>
            <a:fillRect/>
          </a:stretch>
        </p:blipFill>
        <p:spPr bwMode="auto">
          <a:xfrm>
            <a:off x="8001000" y="228600"/>
            <a:ext cx="936625" cy="411163"/>
          </a:xfrm>
          <a:prstGeom prst="rect">
            <a:avLst/>
          </a:prstGeom>
          <a:noFill/>
          <a:ln w="9525">
            <a:noFill/>
            <a:miter lim="800000"/>
            <a:headEnd/>
            <a:tailEnd/>
          </a:ln>
        </p:spPr>
      </p:pic>
      <p:sp>
        <p:nvSpPr>
          <p:cNvPr id="1029" name="Rectangle 2"/>
          <p:cNvSpPr>
            <a:spLocks noGrp="1" noChangeArrowheads="1"/>
          </p:cNvSpPr>
          <p:nvPr>
            <p:ph type="title"/>
          </p:nvPr>
        </p:nvSpPr>
        <p:spPr bwMode="auto">
          <a:xfrm>
            <a:off x="457200" y="0"/>
            <a:ext cx="8229600" cy="99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0" name="Rectangle 3"/>
          <p:cNvSpPr>
            <a:spLocks noGrp="1" noChangeArrowheads="1"/>
          </p:cNvSpPr>
          <p:nvPr>
            <p:ph type="body" idx="1"/>
          </p:nvPr>
        </p:nvSpPr>
        <p:spPr bwMode="auto">
          <a:xfrm>
            <a:off x="457200" y="1278740"/>
            <a:ext cx="8229600" cy="4847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4"/>
          <p:cNvSpPr>
            <a:spLocks noGrp="1" noChangeArrowheads="1"/>
          </p:cNvSpPr>
          <p:nvPr>
            <p:ph type="dt" sz="half" idx="2"/>
          </p:nvPr>
        </p:nvSpPr>
        <p:spPr bwMode="auto">
          <a:xfrm>
            <a:off x="109274" y="616693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cs typeface="Calibri"/>
              </a:defRPr>
            </a:lvl1pPr>
          </a:lstStyle>
          <a:p>
            <a:pPr defTabSz="914400"/>
            <a:endParaRPr lang="en-US">
              <a:solidFill>
                <a:srgbClr val="000000"/>
              </a:solidFill>
            </a:endParaRPr>
          </a:p>
        </p:txBody>
      </p:sp>
      <p:sp>
        <p:nvSpPr>
          <p:cNvPr id="3" name="Rectangle 5"/>
          <p:cNvSpPr>
            <a:spLocks noGrp="1" noChangeArrowheads="1"/>
          </p:cNvSpPr>
          <p:nvPr>
            <p:ph type="ftr" sz="quarter" idx="3"/>
          </p:nvPr>
        </p:nvSpPr>
        <p:spPr bwMode="auto">
          <a:xfrm>
            <a:off x="2776274" y="6166934"/>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a:cs typeface="Calibri"/>
              </a:defRPr>
            </a:lvl1pPr>
          </a:lstStyle>
          <a:p>
            <a:pPr defTabSz="914400"/>
            <a:endParaRPr lang="en-US">
              <a:solidFill>
                <a:srgbClr val="000000"/>
              </a:solidFill>
            </a:endParaRPr>
          </a:p>
        </p:txBody>
      </p:sp>
      <p:sp>
        <p:nvSpPr>
          <p:cNvPr id="4" name="Rectangle 6"/>
          <p:cNvSpPr>
            <a:spLocks noGrp="1" noChangeArrowheads="1"/>
          </p:cNvSpPr>
          <p:nvPr>
            <p:ph type="sldNum" sz="quarter" idx="4"/>
          </p:nvPr>
        </p:nvSpPr>
        <p:spPr bwMode="auto">
          <a:xfrm>
            <a:off x="8305800" y="6153150"/>
            <a:ext cx="6096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defTabSz="914400"/>
            <a:fld id="{DFEE3D4F-09FA-49DC-A43D-1879A2C4588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18734193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rtl="0" eaLnBrk="1" fontAlgn="base" hangingPunct="1">
        <a:spcBef>
          <a:spcPct val="0"/>
        </a:spcBef>
        <a:spcAft>
          <a:spcPct val="0"/>
        </a:spcAft>
        <a:defRPr sz="4000">
          <a:solidFill>
            <a:srgbClr val="102E54"/>
          </a:solidFill>
          <a:latin typeface="Calibri"/>
          <a:ea typeface="ＭＳ Ｐゴシック" charset="-128"/>
          <a:cs typeface="Calibri"/>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p:titleStyle>
    <p:body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00251" y="4260258"/>
            <a:ext cx="8392795" cy="898198"/>
          </a:xfrm>
        </p:spPr>
        <p:txBody>
          <a:bodyPr/>
          <a:lstStyle/>
          <a:p>
            <a:r>
              <a:rPr lang="en-US" sz="2800" b="1" dirty="0"/>
              <a:t>Systematic Literature Review:</a:t>
            </a:r>
            <a:br>
              <a:rPr lang="en-US" sz="2800" b="1" dirty="0"/>
            </a:br>
            <a:r>
              <a:rPr lang="en-US" sz="2800" b="1" dirty="0"/>
              <a:t>How is Model-based Systems Engineering Justified?</a:t>
            </a:r>
            <a:endParaRPr lang="en-US" sz="2400" dirty="0"/>
          </a:p>
        </p:txBody>
      </p:sp>
      <p:sp>
        <p:nvSpPr>
          <p:cNvPr id="11" name="Subtitle 10"/>
          <p:cNvSpPr>
            <a:spLocks noGrp="1"/>
          </p:cNvSpPr>
          <p:nvPr>
            <p:ph type="subTitle" idx="1"/>
          </p:nvPr>
        </p:nvSpPr>
        <p:spPr>
          <a:xfrm>
            <a:off x="4876800" y="5173652"/>
            <a:ext cx="3808889" cy="1046173"/>
          </a:xfrm>
        </p:spPr>
        <p:txBody>
          <a:bodyPr/>
          <a:lstStyle/>
          <a:p>
            <a:pPr>
              <a:spcBef>
                <a:spcPts val="0"/>
              </a:spcBef>
            </a:pPr>
            <a:r>
              <a:rPr lang="en-US" sz="2000" dirty="0"/>
              <a:t>Ed Carroll</a:t>
            </a:r>
            <a:br>
              <a:rPr lang="en-US" sz="2000" dirty="0"/>
            </a:br>
            <a:r>
              <a:rPr lang="en-US" sz="2000" dirty="0"/>
              <a:t>Principal Systems Research Analyst</a:t>
            </a:r>
          </a:p>
          <a:p>
            <a:pPr>
              <a:spcBef>
                <a:spcPts val="0"/>
              </a:spcBef>
            </a:pPr>
            <a:r>
              <a:rPr lang="en-US" sz="2000" dirty="0"/>
              <a:t>November 9, 2016</a:t>
            </a:r>
          </a:p>
        </p:txBody>
      </p:sp>
      <p:pic>
        <p:nvPicPr>
          <p:cNvPr id="5" name="Picture 13" descr="Picture 13.png"/>
          <p:cNvPicPr>
            <a:picLocks/>
          </p:cNvPicPr>
          <p:nvPr/>
        </p:nvPicPr>
        <p:blipFill rotWithShape="1">
          <a:blip r:embed="rId3"/>
          <a:srcRect t="34256" b="40553"/>
          <a:stretch/>
        </p:blipFill>
        <p:spPr bwMode="auto">
          <a:xfrm>
            <a:off x="0" y="2534474"/>
            <a:ext cx="9144000" cy="1725784"/>
          </a:xfrm>
          <a:prstGeom prst="rect">
            <a:avLst/>
          </a:prstGeom>
          <a:noFill/>
          <a:ln w="9525">
            <a:noFill/>
            <a:miter lim="800000"/>
            <a:headEnd/>
            <a:tailEnd/>
          </a:ln>
        </p:spPr>
      </p:pic>
      <p:sp>
        <p:nvSpPr>
          <p:cNvPr id="2" name="TextBox 1"/>
          <p:cNvSpPr txBox="1"/>
          <p:nvPr/>
        </p:nvSpPr>
        <p:spPr>
          <a:xfrm>
            <a:off x="152400" y="5618482"/>
            <a:ext cx="2411750" cy="369332"/>
          </a:xfrm>
          <a:prstGeom prst="rect">
            <a:avLst/>
          </a:prstGeom>
          <a:noFill/>
        </p:spPr>
        <p:txBody>
          <a:bodyPr wrap="none" rtlCol="0">
            <a:spAutoFit/>
          </a:bodyPr>
          <a:lstStyle/>
          <a:p>
            <a:r>
              <a:rPr lang="en-US" dirty="0"/>
              <a:t>SAND2016-11485 PE</a:t>
            </a:r>
          </a:p>
        </p:txBody>
      </p:sp>
    </p:spTree>
    <p:extLst>
      <p:ext uri="{BB962C8B-B14F-4D97-AF65-F5344CB8AC3E}">
        <p14:creationId xmlns:p14="http://schemas.microsoft.com/office/powerpoint/2010/main" val="682478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7154"/>
            <a:ext cx="8229600" cy="991675"/>
          </a:xfrm>
        </p:spPr>
        <p:txBody>
          <a:bodyPr/>
          <a:lstStyle/>
          <a:p>
            <a:r>
              <a:rPr lang="en-US" dirty="0"/>
              <a:t>What is driving the industry to MBSE?</a:t>
            </a:r>
          </a:p>
        </p:txBody>
      </p:sp>
      <p:sp>
        <p:nvSpPr>
          <p:cNvPr id="3" name="Content Placeholder 2"/>
          <p:cNvSpPr>
            <a:spLocks noGrp="1"/>
          </p:cNvSpPr>
          <p:nvPr>
            <p:ph idx="1"/>
          </p:nvPr>
        </p:nvSpPr>
        <p:spPr>
          <a:xfrm>
            <a:off x="193639" y="1283525"/>
            <a:ext cx="8493162" cy="4966667"/>
          </a:xfrm>
        </p:spPr>
        <p:txBody>
          <a:bodyPr/>
          <a:lstStyle/>
          <a:p>
            <a:r>
              <a:rPr lang="en-US" dirty="0"/>
              <a:t>Systems are getting more complex</a:t>
            </a:r>
          </a:p>
          <a:p>
            <a:r>
              <a:rPr lang="en-US" dirty="0"/>
              <a:t>Customers want to reduce cost / schedule</a:t>
            </a:r>
          </a:p>
          <a:p>
            <a:r>
              <a:rPr lang="en-US" dirty="0"/>
              <a:t>Customers want guaranteed reliability</a:t>
            </a:r>
          </a:p>
          <a:p>
            <a:pPr lvl="1"/>
            <a:endParaRPr lang="en-US" dirty="0"/>
          </a:p>
          <a:p>
            <a:pPr lvl="1"/>
            <a:r>
              <a:rPr lang="en-US" dirty="0"/>
              <a:t>Modeling is prevalent in all engineering disciplines</a:t>
            </a:r>
          </a:p>
          <a:p>
            <a:pPr lvl="2"/>
            <a:r>
              <a:rPr lang="en-US" dirty="0"/>
              <a:t>Electrical, mechanical, physics-simulation, software</a:t>
            </a:r>
          </a:p>
          <a:p>
            <a:pPr lvl="2"/>
            <a:r>
              <a:rPr lang="en-US" dirty="0"/>
              <a:t>Data shows a positive ROI for using models to solve the problems of complexity, cost, and reliability</a:t>
            </a:r>
          </a:p>
          <a:p>
            <a:pPr lvl="1"/>
            <a:r>
              <a:rPr lang="en-US" dirty="0"/>
              <a:t>DOD is mandating models in contracts</a:t>
            </a:r>
          </a:p>
          <a:p>
            <a:pPr lvl="2"/>
            <a:r>
              <a:rPr lang="en-US" dirty="0" err="1"/>
              <a:t>ie</a:t>
            </a:r>
            <a:r>
              <a:rPr lang="en-US" dirty="0"/>
              <a:t>., The Ground Based Strategic Deterrent SOW (section 3.2.3)</a:t>
            </a:r>
          </a:p>
          <a:p>
            <a:pPr lvl="2"/>
            <a:r>
              <a:rPr lang="en-US" dirty="0"/>
              <a:t>Nunn-McCurdy breach on the GPS III program – due to inadequate systems engineering at program inception, the Air Force said in a press statement.</a:t>
            </a:r>
          </a:p>
          <a:p>
            <a:pPr lvl="1"/>
            <a:r>
              <a:rPr lang="en-US" dirty="0"/>
              <a:t>Additive Manufacturing requires models</a:t>
            </a:r>
          </a:p>
          <a:p>
            <a:pPr lvl="1"/>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grpSp>
        <p:nvGrpSpPr>
          <p:cNvPr id="5" name="Group 4"/>
          <p:cNvGrpSpPr/>
          <p:nvPr/>
        </p:nvGrpSpPr>
        <p:grpSpPr>
          <a:xfrm>
            <a:off x="5510008" y="882086"/>
            <a:ext cx="3556000" cy="2216728"/>
            <a:chOff x="5359400" y="796248"/>
            <a:chExt cx="3556000" cy="2216728"/>
          </a:xfrm>
        </p:grpSpPr>
        <p:sp>
          <p:nvSpPr>
            <p:cNvPr id="8" name="Right Brace 7"/>
            <p:cNvSpPr/>
            <p:nvPr/>
          </p:nvSpPr>
          <p:spPr>
            <a:xfrm>
              <a:off x="5359400" y="1403818"/>
              <a:ext cx="960582" cy="120996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ounded Rectangle 9"/>
            <p:cNvSpPr/>
            <p:nvPr/>
          </p:nvSpPr>
          <p:spPr>
            <a:xfrm>
              <a:off x="6319982" y="796248"/>
              <a:ext cx="2595418" cy="22167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Others have said “how can we not use an MBSE approach?”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Consider SNL’s agile, adaptable, affordable initiative</a:t>
              </a:r>
            </a:p>
          </p:txBody>
        </p:sp>
      </p:grpSp>
    </p:spTree>
    <p:extLst>
      <p:ext uri="{BB962C8B-B14F-4D97-AF65-F5344CB8AC3E}">
        <p14:creationId xmlns:p14="http://schemas.microsoft.com/office/powerpoint/2010/main" val="296294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457200" y="0"/>
            <a:ext cx="6248400" cy="1514436"/>
          </a:xfrm>
        </p:spPr>
        <p:txBody>
          <a:bodyPr/>
          <a:lstStyle/>
          <a:p>
            <a:pPr algn="l"/>
            <a:r>
              <a:rPr lang="en-US" dirty="0">
                <a:latin typeface="Arial" charset="0"/>
                <a:ea typeface="MS PGothic" charset="0"/>
              </a:rPr>
              <a:t>What Would MBSE Look Like …</a:t>
            </a:r>
            <a:br>
              <a:rPr lang="en-US" dirty="0">
                <a:latin typeface="Arial" charset="0"/>
                <a:ea typeface="MS PGothic" charset="0"/>
              </a:rPr>
            </a:br>
            <a:r>
              <a:rPr lang="en-US" dirty="0">
                <a:latin typeface="Arial" charset="0"/>
                <a:ea typeface="MS PGothic" charset="0"/>
              </a:rPr>
              <a:t>In Current Practice to Future Practice</a:t>
            </a:r>
          </a:p>
        </p:txBody>
      </p:sp>
      <p:grpSp>
        <p:nvGrpSpPr>
          <p:cNvPr id="19459" name="Group 7"/>
          <p:cNvGrpSpPr>
            <a:grpSpLocks/>
          </p:cNvGrpSpPr>
          <p:nvPr/>
        </p:nvGrpSpPr>
        <p:grpSpPr bwMode="auto">
          <a:xfrm>
            <a:off x="762000" y="1709718"/>
            <a:ext cx="7848600" cy="3810000"/>
            <a:chOff x="258536" y="3479800"/>
            <a:chExt cx="8805863" cy="3131512"/>
          </a:xfrm>
        </p:grpSpPr>
        <p:pic>
          <p:nvPicPr>
            <p:cNvPr id="19460" name="Picture 2" descr="M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224" y="3479800"/>
              <a:ext cx="4194175"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AutoShape 5"/>
            <p:cNvSpPr>
              <a:spLocks noChangeArrowheads="1"/>
            </p:cNvSpPr>
            <p:nvPr/>
          </p:nvSpPr>
          <p:spPr bwMode="auto">
            <a:xfrm>
              <a:off x="3961796" y="4282319"/>
              <a:ext cx="9144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pic>
          <p:nvPicPr>
            <p:cNvPr id="19462" name="Picture 6" descr="D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36" y="3641725"/>
              <a:ext cx="3524250" cy="202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3" name="Rectangle 9"/>
            <p:cNvSpPr>
              <a:spLocks noChangeArrowheads="1"/>
            </p:cNvSpPr>
            <p:nvPr/>
          </p:nvSpPr>
          <p:spPr bwMode="auto">
            <a:xfrm>
              <a:off x="807812" y="5889625"/>
              <a:ext cx="2891754" cy="603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Helvetica" charset="0"/>
                  <a:cs typeface="Helvetica" charset="0"/>
                </a:rPr>
                <a:t>Today: </a:t>
              </a:r>
              <a:r>
                <a:rPr kumimoji="0" lang="en-US" sz="1600" b="0" i="0" u="none" strike="noStrike" kern="0" cap="none" spc="0" normalizeH="0" baseline="0" noProof="0">
                  <a:ln>
                    <a:noFill/>
                  </a:ln>
                  <a:solidFill>
                    <a:srgbClr val="800000"/>
                  </a:solidFill>
                  <a:effectLst/>
                  <a:uLnTx/>
                  <a:uFillTx/>
                  <a:latin typeface="Helvetica" charset="0"/>
                  <a:cs typeface="Helvetica" charset="0"/>
                </a:rPr>
                <a:t>Standalone models related through documents</a:t>
              </a:r>
            </a:p>
          </p:txBody>
        </p:sp>
        <p:sp>
          <p:nvSpPr>
            <p:cNvPr id="19464" name="Rectangle 10"/>
            <p:cNvSpPr>
              <a:spLocks noChangeArrowheads="1"/>
            </p:cNvSpPr>
            <p:nvPr/>
          </p:nvSpPr>
          <p:spPr bwMode="auto">
            <a:xfrm>
              <a:off x="5508625" y="5780315"/>
              <a:ext cx="34956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Helvetica" charset="0"/>
                  <a:cs typeface="Helvetica" charset="0"/>
                </a:rPr>
                <a:t>Future: </a:t>
              </a:r>
              <a:r>
                <a:rPr kumimoji="0" lang="en-US" sz="1600" b="0" i="0" u="none" strike="noStrike" kern="0" cap="none" spc="0" normalizeH="0" baseline="0" noProof="0">
                  <a:ln>
                    <a:noFill/>
                  </a:ln>
                  <a:solidFill>
                    <a:srgbClr val="800000"/>
                  </a:solidFill>
                  <a:effectLst/>
                  <a:uLnTx/>
                  <a:uFillTx/>
                  <a:latin typeface="Helvetica" charset="0"/>
                  <a:cs typeface="Helvetica" charset="0"/>
                </a:rPr>
                <a:t>Shared system model with multiple views, and connected to discipline models</a:t>
              </a:r>
            </a:p>
          </p:txBody>
        </p:sp>
      </p:grpSp>
      <p:sp>
        <p:nvSpPr>
          <p:cNvPr id="11" name="TextBox 10"/>
          <p:cNvSpPr txBox="1"/>
          <p:nvPr/>
        </p:nvSpPr>
        <p:spPr>
          <a:xfrm>
            <a:off x="150653" y="6604000"/>
            <a:ext cx="3106941"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5: © INCOSE, adapted with permission 2014</a:t>
            </a:r>
          </a:p>
        </p:txBody>
      </p:sp>
    </p:spTree>
    <p:extLst>
      <p:ext uri="{BB962C8B-B14F-4D97-AF65-F5344CB8AC3E}">
        <p14:creationId xmlns:p14="http://schemas.microsoft.com/office/powerpoint/2010/main" val="196255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504"/>
            <a:ext cx="7071756" cy="1219571"/>
          </a:xfrm>
        </p:spPr>
        <p:txBody>
          <a:bodyPr/>
          <a:lstStyle/>
          <a:p>
            <a:r>
              <a:rPr lang="en-US" dirty="0"/>
              <a:t>What SE Processes does MBSE overlay?</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prstClr val="white">
                    <a:lumMod val="9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prstClr val="white">
                  <a:lumMod val="95000"/>
                </a:prstClr>
              </a:solidFill>
              <a:effectLst/>
              <a:uLnTx/>
              <a:uFillTx/>
            </a:endParaRPr>
          </a:p>
        </p:txBody>
      </p:sp>
      <p:pic>
        <p:nvPicPr>
          <p:cNvPr id="4" name="Picture 3"/>
          <p:cNvPicPr>
            <a:picLocks noChangeAspect="1"/>
          </p:cNvPicPr>
          <p:nvPr/>
        </p:nvPicPr>
        <p:blipFill>
          <a:blip r:embed="rId3"/>
          <a:stretch>
            <a:fillRect/>
          </a:stretch>
        </p:blipFill>
        <p:spPr>
          <a:xfrm>
            <a:off x="2276475" y="1109889"/>
            <a:ext cx="5890162" cy="5214962"/>
          </a:xfrm>
          <a:prstGeom prst="rect">
            <a:avLst/>
          </a:prstGeom>
        </p:spPr>
      </p:pic>
      <p:sp>
        <p:nvSpPr>
          <p:cNvPr id="5" name="TextBox 4"/>
          <p:cNvSpPr txBox="1"/>
          <p:nvPr/>
        </p:nvSpPr>
        <p:spPr>
          <a:xfrm>
            <a:off x="106652" y="6226690"/>
            <a:ext cx="4233851"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6: © Copyright ROI Training, Inc. 2016, adapted with permission</a:t>
            </a:r>
          </a:p>
        </p:txBody>
      </p:sp>
    </p:spTree>
    <p:extLst>
      <p:ext uri="{BB962C8B-B14F-4D97-AF65-F5344CB8AC3E}">
        <p14:creationId xmlns:p14="http://schemas.microsoft.com/office/powerpoint/2010/main" val="123136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991675"/>
          </a:xfrm>
        </p:spPr>
        <p:txBody>
          <a:bodyPr/>
          <a:lstStyle/>
          <a:p>
            <a:r>
              <a:rPr lang="en-US" dirty="0"/>
              <a:t>What is Different When Using MBSE?</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918984" y="1193023"/>
            <a:ext cx="7306031" cy="5119634"/>
          </a:xfrm>
          <a:prstGeom prst="rect">
            <a:avLst/>
          </a:prstGeom>
        </p:spPr>
      </p:pic>
      <p:sp>
        <p:nvSpPr>
          <p:cNvPr id="5" name="TextBox 4"/>
          <p:cNvSpPr txBox="1"/>
          <p:nvPr/>
        </p:nvSpPr>
        <p:spPr>
          <a:xfrm>
            <a:off x="2400300" y="991675"/>
            <a:ext cx="3555782"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The Model is the Center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of MBSE Effort</a:t>
            </a:r>
          </a:p>
        </p:txBody>
      </p:sp>
      <p:sp>
        <p:nvSpPr>
          <p:cNvPr id="6" name="Rectangle 5"/>
          <p:cNvSpPr/>
          <p:nvPr/>
        </p:nvSpPr>
        <p:spPr>
          <a:xfrm>
            <a:off x="114300" y="6217364"/>
            <a:ext cx="4572000" cy="24622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Figure 7: © ROI Training, Inc. 2016, adapted with permission</a:t>
            </a:r>
          </a:p>
        </p:txBody>
      </p:sp>
    </p:spTree>
    <p:extLst>
      <p:ext uri="{BB962C8B-B14F-4D97-AF65-F5344CB8AC3E}">
        <p14:creationId xmlns:p14="http://schemas.microsoft.com/office/powerpoint/2010/main" val="3996448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Overlaying MBSE to SE Foundation</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152017" y="1295121"/>
            <a:ext cx="8839966" cy="4974767"/>
          </a:xfrm>
          <a:prstGeom prst="rect">
            <a:avLst/>
          </a:prstGeom>
        </p:spPr>
      </p:pic>
      <p:sp>
        <p:nvSpPr>
          <p:cNvPr id="5" name="Rectangle 4"/>
          <p:cNvSpPr/>
          <p:nvPr/>
        </p:nvSpPr>
        <p:spPr>
          <a:xfrm>
            <a:off x="612213" y="6094254"/>
            <a:ext cx="3616696"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Figure 9: © ROI Training, Inc. 2016, adapted with permission</a:t>
            </a:r>
          </a:p>
        </p:txBody>
      </p:sp>
      <p:sp>
        <p:nvSpPr>
          <p:cNvPr id="6" name="Rectangle 5"/>
          <p:cNvSpPr/>
          <p:nvPr/>
        </p:nvSpPr>
        <p:spPr>
          <a:xfrm>
            <a:off x="457200" y="1048900"/>
            <a:ext cx="2648482"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Figure 8: © INCOSE, with permission  2012</a:t>
            </a:r>
          </a:p>
        </p:txBody>
      </p:sp>
    </p:spTree>
    <p:extLst>
      <p:ext uri="{BB962C8B-B14F-4D97-AF65-F5344CB8AC3E}">
        <p14:creationId xmlns:p14="http://schemas.microsoft.com/office/powerpoint/2010/main" val="331261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991675"/>
          </a:xfrm>
        </p:spPr>
        <p:txBody>
          <a:bodyPr/>
          <a:lstStyle/>
          <a:p>
            <a:r>
              <a:rPr lang="en-US" dirty="0"/>
              <a:t>Findings and Conclusions from Lit Rev</a:t>
            </a:r>
          </a:p>
        </p:txBody>
      </p:sp>
      <p:sp>
        <p:nvSpPr>
          <p:cNvPr id="3" name="Content Placeholder 2"/>
          <p:cNvSpPr>
            <a:spLocks noGrp="1"/>
          </p:cNvSpPr>
          <p:nvPr>
            <p:ph idx="1"/>
          </p:nvPr>
        </p:nvSpPr>
        <p:spPr/>
        <p:txBody>
          <a:bodyPr/>
          <a:lstStyle/>
          <a:p>
            <a:r>
              <a:rPr lang="en-US" dirty="0"/>
              <a:t>67 case studies justified by claiming benefits of:</a:t>
            </a:r>
          </a:p>
          <a:p>
            <a:pPr lvl="1"/>
            <a:r>
              <a:rPr lang="en-US" dirty="0"/>
              <a:t>Completeness, consistency, and improved communications</a:t>
            </a:r>
          </a:p>
          <a:p>
            <a:pPr lvl="1"/>
            <a:r>
              <a:rPr lang="en-US" dirty="0"/>
              <a:t>Or highlighted contributions to test and evaluation, V&amp;V, concept exploration, design reuse and systems margin analyses</a:t>
            </a:r>
          </a:p>
          <a:p>
            <a:pPr lvl="1"/>
            <a:endParaRPr lang="en-US" dirty="0"/>
          </a:p>
          <a:p>
            <a:r>
              <a:rPr lang="en-US" dirty="0"/>
              <a:t>21 case studies justified with quantified results of:</a:t>
            </a:r>
          </a:p>
          <a:p>
            <a:pPr lvl="1"/>
            <a:r>
              <a:rPr lang="en-US" dirty="0"/>
              <a:t>Cost and schedule improvement</a:t>
            </a:r>
          </a:p>
          <a:p>
            <a:pPr lvl="1"/>
            <a:r>
              <a:rPr lang="en-US" dirty="0"/>
              <a:t>Finding defects and preventing rework</a:t>
            </a:r>
          </a:p>
          <a:p>
            <a:pPr lvl="1"/>
            <a:endParaRPr lang="en-US" dirty="0"/>
          </a:p>
          <a:p>
            <a:r>
              <a:rPr lang="en-US" dirty="0"/>
              <a:t>Case studies were from:</a:t>
            </a:r>
          </a:p>
          <a:p>
            <a:pPr lvl="1"/>
            <a:r>
              <a:rPr lang="en-US" dirty="0"/>
              <a:t>(67) 8 countries, 10 defense, 33 space, 5 non-defense, 6 commercial</a:t>
            </a:r>
          </a:p>
          <a:p>
            <a:pPr lvl="1"/>
            <a:r>
              <a:rPr lang="en-US" dirty="0"/>
              <a:t>(21) 4 countries, 12 defense, 5 space, 4 commercial, 6 used MBSE to develop complex weapon systems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425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93" y="0"/>
            <a:ext cx="8229600" cy="991675"/>
          </a:xfrm>
        </p:spPr>
        <p:txBody>
          <a:bodyPr/>
          <a:lstStyle/>
          <a:p>
            <a:r>
              <a:rPr lang="en-US" dirty="0"/>
              <a:t>MBSE Provides Significant Advantage</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32" y="1590164"/>
            <a:ext cx="7525313" cy="40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63913" y="5601426"/>
            <a:ext cx="709681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MBSE is an extension of Systems Engineering,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And model-based product line engineering is an extension of MBSE</a:t>
            </a:r>
          </a:p>
        </p:txBody>
      </p:sp>
      <p:sp>
        <p:nvSpPr>
          <p:cNvPr id="6" name="TextBox 5"/>
          <p:cNvSpPr txBox="1"/>
          <p:nvPr/>
        </p:nvSpPr>
        <p:spPr>
          <a:xfrm>
            <a:off x="106652" y="6226690"/>
            <a:ext cx="317747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11: © PTC </a:t>
            </a:r>
            <a:r>
              <a:rPr kumimoji="0" lang="en-US" sz="1000" b="0" i="0" u="none" strike="noStrike" kern="0" cap="none" spc="0" normalizeH="0" baseline="0" noProof="0" dirty="0" err="1">
                <a:ln>
                  <a:noFill/>
                </a:ln>
                <a:solidFill>
                  <a:sysClr val="windowText" lastClr="000000"/>
                </a:solidFill>
                <a:effectLst/>
                <a:uLnTx/>
                <a:uFillTx/>
              </a:rPr>
              <a:t>inc.</a:t>
            </a:r>
            <a:r>
              <a:rPr kumimoji="0" lang="en-US" sz="1000" b="0" i="0" u="none" strike="noStrike" kern="0" cap="none" spc="0" normalizeH="0" baseline="0" noProof="0" dirty="0">
                <a:ln>
                  <a:noFill/>
                </a:ln>
                <a:solidFill>
                  <a:sysClr val="windowText" lastClr="000000"/>
                </a:solidFill>
                <a:effectLst/>
                <a:uLnTx/>
                <a:uFillTx/>
              </a:rPr>
              <a:t> 2014, adapted with permission</a:t>
            </a:r>
          </a:p>
        </p:txBody>
      </p:sp>
    </p:spTree>
    <p:extLst>
      <p:ext uri="{BB962C8B-B14F-4D97-AF65-F5344CB8AC3E}">
        <p14:creationId xmlns:p14="http://schemas.microsoft.com/office/powerpoint/2010/main" val="101889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7122" cy="991675"/>
          </a:xfrm>
        </p:spPr>
        <p:txBody>
          <a:bodyPr/>
          <a:lstStyle/>
          <a:p>
            <a:r>
              <a:rPr lang="en-US" dirty="0"/>
              <a:t>SE Improves Engineering Efficiency</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82" y="1157929"/>
            <a:ext cx="7823487" cy="470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52" y="6226690"/>
            <a:ext cx="4179349"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12: © Carnegie Mellon University 2012, adapted with permission</a:t>
            </a:r>
          </a:p>
        </p:txBody>
      </p:sp>
    </p:spTree>
    <p:extLst>
      <p:ext uri="{BB962C8B-B14F-4D97-AF65-F5344CB8AC3E}">
        <p14:creationId xmlns:p14="http://schemas.microsoft.com/office/powerpoint/2010/main" val="100792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73" y="0"/>
            <a:ext cx="8229600" cy="991675"/>
          </a:xfrm>
        </p:spPr>
        <p:txBody>
          <a:bodyPr/>
          <a:lstStyle/>
          <a:p>
            <a:r>
              <a:rPr lang="en-US" dirty="0"/>
              <a:t>MBSE Prevents Defects and Rework</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283" y="1205431"/>
            <a:ext cx="7445360" cy="489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52" y="6226690"/>
            <a:ext cx="330250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13: © Raytheon Company 2011, </a:t>
            </a:r>
            <a:r>
              <a:rPr kumimoji="0" lang="en-US" sz="1000" b="0" i="1" u="none" strike="noStrike" kern="0" cap="none" spc="0" normalizeH="0" baseline="0" noProof="0" dirty="0">
                <a:ln>
                  <a:noFill/>
                </a:ln>
                <a:solidFill>
                  <a:sysClr val="windowText" lastClr="000000"/>
                </a:solidFill>
                <a:effectLst/>
                <a:uLnTx/>
                <a:uFillTx/>
              </a:rPr>
              <a:t>Defense AT&amp;L</a:t>
            </a:r>
            <a:endParaRPr kumimoji="0" lang="en-US"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9641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6905297" cy="1353788"/>
          </a:xfrm>
        </p:spPr>
        <p:txBody>
          <a:bodyPr/>
          <a:lstStyle/>
          <a:p>
            <a:r>
              <a:rPr lang="en-US" dirty="0"/>
              <a:t>SEs Need to Drive </a:t>
            </a:r>
            <a:br>
              <a:rPr lang="en-US" dirty="0"/>
            </a:br>
            <a:r>
              <a:rPr lang="en-US" dirty="0"/>
              <a:t>Engineering Processes</a:t>
            </a:r>
          </a:p>
        </p:txBody>
      </p:sp>
      <p:sp>
        <p:nvSpPr>
          <p:cNvPr id="3" name="Content Placeholder 2"/>
          <p:cNvSpPr>
            <a:spLocks noGrp="1"/>
          </p:cNvSpPr>
          <p:nvPr>
            <p:ph idx="1"/>
          </p:nvPr>
        </p:nvSpPr>
        <p:spPr>
          <a:xfrm>
            <a:off x="457200" y="4723290"/>
            <a:ext cx="8229600" cy="1614448"/>
          </a:xfrm>
        </p:spPr>
        <p:txBody>
          <a:bodyPr/>
          <a:lstStyle/>
          <a:p>
            <a:r>
              <a:rPr lang="en-US" dirty="0"/>
              <a:t>To effect delivery, SEs must drive their processes</a:t>
            </a:r>
          </a:p>
          <a:p>
            <a:pPr lvl="1"/>
            <a:r>
              <a:rPr lang="en-US" dirty="0"/>
              <a:t>First change the model, then change the system</a:t>
            </a:r>
          </a:p>
          <a:p>
            <a:pPr lvl="1"/>
            <a:r>
              <a:rPr lang="en-US" dirty="0"/>
              <a:t>High access to systems management, who pays attention</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67" y="1574697"/>
            <a:ext cx="5997023" cy="290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6652" y="6226690"/>
            <a:ext cx="3954929"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14: © The Boeing Company 1995</a:t>
            </a:r>
            <a:r>
              <a:rPr kumimoji="0" lang="en-US" sz="1000" b="0" i="0" u="none" strike="noStrike" kern="0" cap="none" spc="0" normalizeH="0" baseline="0" noProof="0" dirty="0">
                <a:ln>
                  <a:noFill/>
                </a:ln>
                <a:solidFill>
                  <a:prstClr val="black"/>
                </a:solidFill>
                <a:effectLst/>
                <a:uLnTx/>
                <a:uFillTx/>
              </a:rPr>
              <a:t> , adapted with permission</a:t>
            </a:r>
            <a:endParaRPr kumimoji="0" lang="en-US"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6994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2673"/>
            <a:ext cx="8229600" cy="991675"/>
          </a:xfrm>
        </p:spPr>
        <p:txBody>
          <a:bodyPr/>
          <a:lstStyle/>
          <a:p>
            <a:pPr lvl="1"/>
            <a:r>
              <a:rPr lang="en-US" dirty="0"/>
              <a:t>MBSE Study Introduction</a:t>
            </a:r>
            <a:br>
              <a:rPr lang="en-US" dirty="0"/>
            </a:br>
            <a:r>
              <a:rPr lang="en-US" sz="3200" dirty="0"/>
              <a:t>What is the value of MBSE to Sandia?</a:t>
            </a:r>
          </a:p>
        </p:txBody>
      </p:sp>
      <p:sp>
        <p:nvSpPr>
          <p:cNvPr id="3" name="Content Placeholder 2"/>
          <p:cNvSpPr>
            <a:spLocks noGrp="1"/>
          </p:cNvSpPr>
          <p:nvPr>
            <p:ph idx="1"/>
          </p:nvPr>
        </p:nvSpPr>
        <p:spPr>
          <a:xfrm>
            <a:off x="381000" y="1364212"/>
            <a:ext cx="8229600" cy="5078603"/>
          </a:xfrm>
        </p:spPr>
        <p:txBody>
          <a:bodyPr/>
          <a:lstStyle/>
          <a:p>
            <a:r>
              <a:rPr lang="en-US" dirty="0"/>
              <a:t>Principle Investigator: Ed Carroll</a:t>
            </a:r>
          </a:p>
          <a:p>
            <a:pPr lvl="1"/>
            <a:r>
              <a:rPr lang="en-US" dirty="0"/>
              <a:t>Retired Naval Aviator</a:t>
            </a:r>
          </a:p>
          <a:p>
            <a:pPr lvl="1"/>
            <a:r>
              <a:rPr lang="en-US" dirty="0"/>
              <a:t>25 years in software / systems engineering</a:t>
            </a:r>
          </a:p>
          <a:p>
            <a:pPr lvl="1"/>
            <a:r>
              <a:rPr lang="en-US" dirty="0"/>
              <a:t>15 years in systems analytics and data management</a:t>
            </a:r>
          </a:p>
          <a:p>
            <a:r>
              <a:rPr lang="en-US" dirty="0"/>
              <a:t>Four questions were outlined for the MBSE study:</a:t>
            </a:r>
          </a:p>
          <a:p>
            <a:pPr lvl="1"/>
            <a:r>
              <a:rPr lang="en-US" dirty="0"/>
              <a:t>What does it look like? (Industry standards, guidelines, and manuals)</a:t>
            </a:r>
          </a:p>
          <a:p>
            <a:pPr lvl="1"/>
            <a:r>
              <a:rPr lang="en-US" dirty="0"/>
              <a:t>What can we learn from others? (Literature review &amp; external visits)</a:t>
            </a:r>
          </a:p>
          <a:p>
            <a:pPr lvl="1"/>
            <a:r>
              <a:rPr lang="en-US" dirty="0"/>
              <a:t>What are we currently doing? (SMEs and MGRs, &amp; pilot projects)</a:t>
            </a:r>
          </a:p>
          <a:p>
            <a:pPr lvl="1"/>
            <a:r>
              <a:rPr lang="en-US" dirty="0"/>
              <a:t>What is the path forward? (based on conclusions from above)</a:t>
            </a:r>
          </a:p>
          <a:p>
            <a:r>
              <a:rPr lang="en-US" dirty="0"/>
              <a:t>Pilots:</a:t>
            </a:r>
          </a:p>
          <a:p>
            <a:pPr lvl="1"/>
            <a:r>
              <a:rPr lang="en-US" dirty="0"/>
              <a:t>4 pilot projects, including: small, large, complex, hardware, software</a:t>
            </a:r>
          </a:p>
          <a:p>
            <a:r>
              <a:rPr lang="en-US" dirty="0"/>
              <a:t>External Visits</a:t>
            </a:r>
          </a:p>
          <a:p>
            <a:pPr lvl="1"/>
            <a:r>
              <a:rPr lang="en-US" dirty="0"/>
              <a:t>Lockheed Martin, JPL, Huntington Ingalls, USAF, US Navy, DOD, &amp; DOE</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352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353788"/>
          </a:xfrm>
        </p:spPr>
        <p:txBody>
          <a:bodyPr/>
          <a:lstStyle/>
          <a:p>
            <a:r>
              <a:rPr lang="en-US" dirty="0"/>
              <a:t>Skilled SEs are Needed</a:t>
            </a:r>
            <a:br>
              <a:rPr lang="en-US" dirty="0"/>
            </a:br>
            <a:r>
              <a:rPr lang="en-US" dirty="0"/>
              <a:t>to Drive Engineering Processes</a:t>
            </a:r>
          </a:p>
        </p:txBody>
      </p:sp>
      <p:sp>
        <p:nvSpPr>
          <p:cNvPr id="3" name="Content Placeholder 2"/>
          <p:cNvSpPr>
            <a:spLocks noGrp="1"/>
          </p:cNvSpPr>
          <p:nvPr>
            <p:ph idx="1"/>
          </p:nvPr>
        </p:nvSpPr>
        <p:spPr>
          <a:xfrm>
            <a:off x="457200" y="5188522"/>
            <a:ext cx="8229600" cy="1374158"/>
          </a:xfrm>
        </p:spPr>
        <p:txBody>
          <a:bodyPr/>
          <a:lstStyle/>
          <a:p>
            <a:r>
              <a:rPr lang="en-US" dirty="0"/>
              <a:t>Delivery times are not effected by data entry clerks</a:t>
            </a:r>
          </a:p>
          <a:p>
            <a:r>
              <a:rPr lang="en-US" dirty="0"/>
              <a:t>Systems Engineers must be well trained engineers</a:t>
            </a:r>
          </a:p>
          <a:p>
            <a:pPr lvl="1"/>
            <a:r>
              <a:rPr lang="en-US" dirty="0"/>
              <a:t>MBSE employs new techniques, tools, and processes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06" y="1295004"/>
            <a:ext cx="8071139" cy="389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77509" y="5301504"/>
            <a:ext cx="1390291"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15: © INCOSE adapted with permission 2012</a:t>
            </a:r>
          </a:p>
        </p:txBody>
      </p:sp>
    </p:spTree>
    <p:extLst>
      <p:ext uri="{BB962C8B-B14F-4D97-AF65-F5344CB8AC3E}">
        <p14:creationId xmlns:p14="http://schemas.microsoft.com/office/powerpoint/2010/main" val="99030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14" y="486348"/>
            <a:ext cx="8229600" cy="991675"/>
          </a:xfrm>
        </p:spPr>
        <p:txBody>
          <a:bodyPr/>
          <a:lstStyle/>
          <a:p>
            <a:r>
              <a:rPr lang="en-US" dirty="0"/>
              <a:t>The data shows an optimal </a:t>
            </a:r>
            <a:br>
              <a:rPr lang="en-US" dirty="0"/>
            </a:br>
            <a:r>
              <a:rPr lang="en-US" dirty="0"/>
              <a:t>SE staffing at 12-17% of total</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4"/>
          <p:cNvPicPr>
            <a:picLocks noChangeAspect="1"/>
          </p:cNvPicPr>
          <p:nvPr/>
        </p:nvPicPr>
        <p:blipFill>
          <a:blip r:embed="rId3"/>
          <a:stretch>
            <a:fillRect/>
          </a:stretch>
        </p:blipFill>
        <p:spPr>
          <a:xfrm>
            <a:off x="185171" y="1748882"/>
            <a:ext cx="8730229" cy="4346825"/>
          </a:xfrm>
          <a:prstGeom prst="rect">
            <a:avLst/>
          </a:prstGeom>
        </p:spPr>
      </p:pic>
      <p:sp>
        <p:nvSpPr>
          <p:cNvPr id="6" name="TextBox 5"/>
          <p:cNvSpPr txBox="1"/>
          <p:nvPr/>
        </p:nvSpPr>
        <p:spPr>
          <a:xfrm>
            <a:off x="106652" y="6226690"/>
            <a:ext cx="336181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16: © Eric Honour 2013, adapted with permission</a:t>
            </a:r>
          </a:p>
        </p:txBody>
      </p:sp>
    </p:spTree>
    <p:extLst>
      <p:ext uri="{BB962C8B-B14F-4D97-AF65-F5344CB8AC3E}">
        <p14:creationId xmlns:p14="http://schemas.microsoft.com/office/powerpoint/2010/main" val="325114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065"/>
            <a:ext cx="8229600" cy="991675"/>
          </a:xfrm>
        </p:spPr>
        <p:txBody>
          <a:bodyPr/>
          <a:lstStyle/>
          <a:p>
            <a:r>
              <a:rPr lang="en-US" dirty="0"/>
              <a:t>Adding MBSE to the SE Foundation?</a:t>
            </a:r>
            <a:endParaRPr lang="en-US" sz="3200" dirty="0"/>
          </a:p>
        </p:txBody>
      </p:sp>
      <p:sp>
        <p:nvSpPr>
          <p:cNvPr id="3" name="Content Placeholder 2"/>
          <p:cNvSpPr>
            <a:spLocks noGrp="1"/>
          </p:cNvSpPr>
          <p:nvPr>
            <p:ph idx="1"/>
          </p:nvPr>
        </p:nvSpPr>
        <p:spPr>
          <a:xfrm>
            <a:off x="565484" y="1973179"/>
            <a:ext cx="8121316" cy="3559826"/>
          </a:xfrm>
        </p:spPr>
        <p:txBody>
          <a:bodyPr/>
          <a:lstStyle/>
          <a:p>
            <a:r>
              <a:rPr lang="en-US" dirty="0"/>
              <a:t>Good SE = Good Program Performance</a:t>
            </a:r>
          </a:p>
          <a:p>
            <a:r>
              <a:rPr lang="en-US" dirty="0"/>
              <a:t>Good SE </a:t>
            </a:r>
            <a:r>
              <a:rPr lang="en-US" dirty="0">
                <a:sym typeface="Wingdings" panose="05000000000000000000" pitchFamily="2" charset="2"/>
              </a:rPr>
              <a:t> begets  Good MBSE</a:t>
            </a:r>
          </a:p>
          <a:p>
            <a:r>
              <a:rPr lang="en-US" dirty="0">
                <a:sym typeface="Wingdings" panose="05000000000000000000" pitchFamily="2" charset="2"/>
              </a:rPr>
              <a:t>Good MBSE = Good program Performance</a:t>
            </a:r>
          </a:p>
          <a:p>
            <a:endParaRPr lang="en-US" dirty="0"/>
          </a:p>
          <a:p>
            <a:r>
              <a:rPr lang="en-US" dirty="0"/>
              <a:t>The model becomes the center of information</a:t>
            </a:r>
          </a:p>
          <a:p>
            <a:pPr lvl="1"/>
            <a:r>
              <a:rPr lang="en-US" dirty="0"/>
              <a:t>For Communication – across team and across program</a:t>
            </a:r>
          </a:p>
          <a:p>
            <a:pPr lvl="1"/>
            <a:r>
              <a:rPr lang="en-US" dirty="0"/>
              <a:t>For Technical Process Performance</a:t>
            </a:r>
          </a:p>
          <a:p>
            <a:pPr lvl="1"/>
            <a:r>
              <a:rPr lang="en-US" dirty="0"/>
              <a:t>For Technical Management Processes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25684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93" y="0"/>
            <a:ext cx="8229600" cy="991675"/>
          </a:xfrm>
        </p:spPr>
        <p:txBody>
          <a:bodyPr/>
          <a:lstStyle/>
          <a:p>
            <a:r>
              <a:rPr lang="en-US" dirty="0"/>
              <a:t>MBSE Provides Significant Advantage</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grpSp>
        <p:nvGrpSpPr>
          <p:cNvPr id="16" name="Group 15"/>
          <p:cNvGrpSpPr/>
          <p:nvPr/>
        </p:nvGrpSpPr>
        <p:grpSpPr>
          <a:xfrm>
            <a:off x="702571" y="1244055"/>
            <a:ext cx="7699222" cy="1005841"/>
            <a:chOff x="995232" y="5002936"/>
            <a:chExt cx="7699222" cy="100584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9" b="72026"/>
            <a:stretch/>
          </p:blipFill>
          <p:spPr bwMode="auto">
            <a:xfrm>
              <a:off x="995232" y="5002937"/>
              <a:ext cx="7699222"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73650" y="5002937"/>
              <a:ext cx="1368314" cy="237507"/>
            </a:xfrm>
            <a:prstGeom prst="rect">
              <a:avLst/>
            </a:prstGeom>
            <a:solidFill>
              <a:srgbClr val="FFFF00"/>
            </a:solidFill>
            <a:ln w="1905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Simulation</a:t>
              </a:r>
            </a:p>
          </p:txBody>
        </p:sp>
        <p:cxnSp>
          <p:nvCxnSpPr>
            <p:cNvPr id="8" name="Straight Arrow Connector 7"/>
            <p:cNvCxnSpPr>
              <a:stCxn id="6" idx="3"/>
            </p:cNvCxnSpPr>
            <p:nvPr/>
          </p:nvCxnSpPr>
          <p:spPr>
            <a:xfrm>
              <a:off x="3241964" y="5121691"/>
              <a:ext cx="665018" cy="495338"/>
            </a:xfrm>
            <a:prstGeom prst="straightConnector1">
              <a:avLst/>
            </a:prstGeom>
            <a:ln>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158327" y="5002936"/>
              <a:ext cx="1368314" cy="237507"/>
            </a:xfrm>
            <a:prstGeom prst="rect">
              <a:avLst/>
            </a:prstGeom>
            <a:solidFill>
              <a:srgbClr val="FFFF00"/>
            </a:solidFill>
            <a:ln w="1905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Flight-test</a:t>
              </a:r>
            </a:p>
          </p:txBody>
        </p:sp>
        <p:cxnSp>
          <p:nvCxnSpPr>
            <p:cNvPr id="11" name="Straight Arrow Connector 10"/>
            <p:cNvCxnSpPr>
              <a:stCxn id="10" idx="1"/>
            </p:cNvCxnSpPr>
            <p:nvPr/>
          </p:nvCxnSpPr>
          <p:spPr>
            <a:xfrm flipH="1">
              <a:off x="5783283" y="5121690"/>
              <a:ext cx="375044" cy="495339"/>
            </a:xfrm>
            <a:prstGeom prst="straightConnector1">
              <a:avLst/>
            </a:prstGeom>
            <a:ln>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7430" b="22507"/>
          <a:stretch/>
        </p:blipFill>
        <p:spPr>
          <a:xfrm>
            <a:off x="172193" y="2814123"/>
            <a:ext cx="8830866" cy="2947279"/>
          </a:xfrm>
          <a:prstGeom prst="rect">
            <a:avLst/>
          </a:prstGeom>
        </p:spPr>
      </p:pic>
      <p:sp>
        <p:nvSpPr>
          <p:cNvPr id="12" name="TextBox 11"/>
          <p:cNvSpPr txBox="1"/>
          <p:nvPr/>
        </p:nvSpPr>
        <p:spPr>
          <a:xfrm>
            <a:off x="5062750" y="5484403"/>
            <a:ext cx="394030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Figure 18: © by-</a:t>
            </a:r>
            <a:r>
              <a:rPr kumimoji="0" lang="en-US" sz="1200" b="0" i="0" u="none" strike="noStrike" kern="0" cap="none" spc="0" normalizeH="0" baseline="0" noProof="0" dirty="0" err="1">
                <a:ln>
                  <a:noFill/>
                </a:ln>
                <a:solidFill>
                  <a:sysClr val="windowText" lastClr="000000"/>
                </a:solidFill>
                <a:effectLst/>
                <a:uLnTx/>
                <a:uFillTx/>
              </a:rPr>
              <a:t>sa</a:t>
            </a:r>
            <a:r>
              <a:rPr kumimoji="0" lang="en-US" sz="1200" b="0" i="0" u="none" strike="noStrike" kern="0" cap="none" spc="0" normalizeH="0" baseline="0" noProof="0" dirty="0">
                <a:ln>
                  <a:noFill/>
                </a:ln>
                <a:solidFill>
                  <a:sysClr val="windowText" lastClr="000000"/>
                </a:solidFill>
                <a:effectLst/>
                <a:uLnTx/>
                <a:uFillTx/>
              </a:rPr>
              <a:t> 2.0 Tim </a:t>
            </a:r>
            <a:r>
              <a:rPr kumimoji="0" lang="en-US" sz="1200" b="0" i="0" u="none" strike="noStrike" kern="0" cap="none" spc="0" normalizeH="0" baseline="0" noProof="0" dirty="0" err="1">
                <a:ln>
                  <a:noFill/>
                </a:ln>
                <a:solidFill>
                  <a:sysClr val="windowText" lastClr="000000"/>
                </a:solidFill>
                <a:effectLst/>
                <a:uLnTx/>
                <a:uFillTx/>
              </a:rPr>
              <a:t>Felce</a:t>
            </a:r>
            <a:r>
              <a:rPr kumimoji="0" lang="en-US" sz="1200" b="0" i="0" u="none" strike="noStrike" kern="0" cap="none" spc="0" normalizeH="0" baseline="0" noProof="0" dirty="0">
                <a:ln>
                  <a:noFill/>
                </a:ln>
                <a:solidFill>
                  <a:sysClr val="windowText" lastClr="000000"/>
                </a:solidFill>
                <a:effectLst/>
                <a:uLnTx/>
                <a:uFillTx/>
              </a:rPr>
              <a:t> – </a:t>
            </a:r>
            <a:r>
              <a:rPr kumimoji="0" lang="en-US" sz="1200" b="0" i="0" u="none" strike="noStrike" kern="0" cap="none" spc="0" normalizeH="0" baseline="0" noProof="0" dirty="0" err="1">
                <a:ln>
                  <a:noFill/>
                </a:ln>
                <a:solidFill>
                  <a:sysClr val="windowText" lastClr="000000"/>
                </a:solidFill>
                <a:effectLst/>
                <a:uLnTx/>
                <a:uFillTx/>
              </a:rPr>
              <a:t>Gripen</a:t>
            </a:r>
            <a:r>
              <a:rPr kumimoji="0" lang="en-US" sz="1200" b="0" i="0" u="none" strike="noStrike" kern="0" cap="none" spc="0" normalizeH="0" baseline="0" noProof="0" dirty="0">
                <a:ln>
                  <a:noFill/>
                </a:ln>
                <a:solidFill>
                  <a:sysClr val="windowText" lastClr="000000"/>
                </a:solidFill>
                <a:effectLst/>
                <a:uLnTx/>
                <a:uFillTx/>
              </a:rPr>
              <a:t> – RIAT 2010</a:t>
            </a:r>
          </a:p>
        </p:txBody>
      </p:sp>
      <p:sp>
        <p:nvSpPr>
          <p:cNvPr id="13" name="TextBox 12"/>
          <p:cNvSpPr txBox="1"/>
          <p:nvPr/>
        </p:nvSpPr>
        <p:spPr>
          <a:xfrm>
            <a:off x="1233929" y="2256056"/>
            <a:ext cx="317747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17: © </a:t>
            </a:r>
            <a:r>
              <a:rPr kumimoji="0" lang="en-US" sz="1000" b="0" i="1" u="none" strike="noStrike" kern="0" cap="none" spc="0" normalizeH="0" baseline="0" noProof="0" dirty="0">
                <a:ln>
                  <a:noFill/>
                </a:ln>
                <a:solidFill>
                  <a:sysClr val="windowText" lastClr="000000"/>
                </a:solidFill>
                <a:effectLst/>
                <a:uLnTx/>
                <a:uFillTx/>
              </a:rPr>
              <a:t>INCOSE</a:t>
            </a:r>
            <a:r>
              <a:rPr kumimoji="0" lang="en-US" sz="1000" b="0" i="0" u="none" strike="noStrike" kern="0" cap="none" spc="0" normalizeH="0" baseline="0" noProof="0" dirty="0">
                <a:ln>
                  <a:noFill/>
                </a:ln>
                <a:solidFill>
                  <a:sysClr val="windowText" lastClr="000000"/>
                </a:solidFill>
                <a:effectLst/>
                <a:uLnTx/>
                <a:uFillTx/>
              </a:rPr>
              <a:t> 2014, adapted with permission</a:t>
            </a:r>
          </a:p>
        </p:txBody>
      </p:sp>
    </p:spTree>
    <p:extLst>
      <p:ext uri="{BB962C8B-B14F-4D97-AF65-F5344CB8AC3E}">
        <p14:creationId xmlns:p14="http://schemas.microsoft.com/office/powerpoint/2010/main" val="2146833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73" y="0"/>
            <a:ext cx="8229600" cy="991675"/>
          </a:xfrm>
        </p:spPr>
        <p:txBody>
          <a:bodyPr/>
          <a:lstStyle/>
          <a:p>
            <a:r>
              <a:rPr lang="en-US" dirty="0"/>
              <a:t>MBSE Avoids Rework</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5" y="878733"/>
            <a:ext cx="7976808" cy="534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52" y="6226690"/>
            <a:ext cx="4331635"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19: © Lockheed Martin Corporation 2015, adapted with permission</a:t>
            </a:r>
          </a:p>
        </p:txBody>
      </p:sp>
    </p:spTree>
    <p:extLst>
      <p:ext uri="{BB962C8B-B14F-4D97-AF65-F5344CB8AC3E}">
        <p14:creationId xmlns:p14="http://schemas.microsoft.com/office/powerpoint/2010/main" val="2472531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73" y="0"/>
            <a:ext cx="8229600" cy="991675"/>
          </a:xfrm>
        </p:spPr>
        <p:txBody>
          <a:bodyPr/>
          <a:lstStyle/>
          <a:p>
            <a:r>
              <a:rPr lang="en-US" dirty="0"/>
              <a:t>MBSE Avoids Rework</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03" y="991675"/>
            <a:ext cx="6792686" cy="229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296" y="3281718"/>
            <a:ext cx="4975761" cy="310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5973" y="3249845"/>
            <a:ext cx="385073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20: © Rafael </a:t>
            </a:r>
            <a:r>
              <a:rPr kumimoji="0" lang="en-US" sz="1000" b="0" i="0" u="none" strike="noStrike" kern="0" cap="none" spc="0" normalizeH="0" baseline="0" noProof="0" dirty="0" err="1">
                <a:ln>
                  <a:noFill/>
                </a:ln>
                <a:solidFill>
                  <a:sysClr val="windowText" lastClr="000000"/>
                </a:solidFill>
                <a:effectLst/>
                <a:uLnTx/>
                <a:uFillTx/>
              </a:rPr>
              <a:t>Mareni</a:t>
            </a:r>
            <a:r>
              <a:rPr kumimoji="0" lang="en-US" sz="1000" b="0" i="0" u="none" strike="noStrike" kern="0" cap="none" spc="0" normalizeH="0" baseline="0" noProof="0" dirty="0">
                <a:ln>
                  <a:noFill/>
                </a:ln>
                <a:solidFill>
                  <a:sysClr val="windowText" lastClr="000000"/>
                </a:solidFill>
                <a:effectLst/>
                <a:uLnTx/>
                <a:uFillTx/>
              </a:rPr>
              <a:t> Perez 2014, adapted with permission</a:t>
            </a:r>
          </a:p>
        </p:txBody>
      </p:sp>
      <p:sp>
        <p:nvSpPr>
          <p:cNvPr id="8" name="TextBox 7"/>
          <p:cNvSpPr txBox="1"/>
          <p:nvPr/>
        </p:nvSpPr>
        <p:spPr>
          <a:xfrm>
            <a:off x="1426494" y="5865039"/>
            <a:ext cx="236104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21: © Raytheon Company 2011 (DAT&amp;L)</a:t>
            </a:r>
          </a:p>
        </p:txBody>
      </p:sp>
    </p:spTree>
    <p:extLst>
      <p:ext uri="{BB962C8B-B14F-4D97-AF65-F5344CB8AC3E}">
        <p14:creationId xmlns:p14="http://schemas.microsoft.com/office/powerpoint/2010/main" val="1199533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065"/>
            <a:ext cx="8229600" cy="991675"/>
          </a:xfrm>
        </p:spPr>
        <p:txBody>
          <a:bodyPr/>
          <a:lstStyle/>
          <a:p>
            <a:r>
              <a:rPr lang="en-US" dirty="0"/>
              <a:t>What are the keys to effectiveness?</a:t>
            </a:r>
            <a:endParaRPr lang="en-US" sz="3200" dirty="0"/>
          </a:p>
        </p:txBody>
      </p:sp>
      <p:sp>
        <p:nvSpPr>
          <p:cNvPr id="3" name="Content Placeholder 2"/>
          <p:cNvSpPr>
            <a:spLocks noGrp="1"/>
          </p:cNvSpPr>
          <p:nvPr>
            <p:ph idx="1"/>
          </p:nvPr>
        </p:nvSpPr>
        <p:spPr>
          <a:xfrm>
            <a:off x="721360" y="2453452"/>
            <a:ext cx="7965440" cy="3022788"/>
          </a:xfrm>
        </p:spPr>
        <p:txBody>
          <a:bodyPr/>
          <a:lstStyle/>
          <a:p>
            <a:r>
              <a:rPr lang="en-US" dirty="0"/>
              <a:t>From our Systematic Literature Review of the industry, the following findings were reported as keys for effectiveness:</a:t>
            </a:r>
          </a:p>
          <a:p>
            <a:pPr lvl="1"/>
            <a:r>
              <a:rPr lang="en-US" dirty="0"/>
              <a:t>Engage Systems Engineers as engineering process leaders</a:t>
            </a:r>
          </a:p>
          <a:p>
            <a:pPr lvl="1"/>
            <a:r>
              <a:rPr lang="en-US" dirty="0"/>
              <a:t>Diligently perform defined (iterative) processes</a:t>
            </a:r>
          </a:p>
          <a:p>
            <a:pPr lvl="1"/>
            <a:r>
              <a:rPr lang="en-US" dirty="0"/>
              <a:t>Systems Engineering effort is highest early in the project</a:t>
            </a:r>
          </a:p>
          <a:p>
            <a:pPr lvl="1"/>
            <a:r>
              <a:rPr lang="en-US" dirty="0"/>
              <a:t>The optimal SE staffing is up to 12-17% of total program staffing</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955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372979"/>
            <a:ext cx="7688179" cy="991675"/>
          </a:xfrm>
        </p:spPr>
        <p:txBody>
          <a:bodyPr/>
          <a:lstStyle/>
          <a:p>
            <a:r>
              <a:rPr lang="en-US" dirty="0"/>
              <a:t>Engage System Engineers as technical leaders of these processes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1024128" y="1648326"/>
            <a:ext cx="5844452" cy="4411528"/>
          </a:xfrm>
          <a:prstGeom prst="rect">
            <a:avLst/>
          </a:prstGeom>
        </p:spPr>
      </p:pic>
      <p:sp>
        <p:nvSpPr>
          <p:cNvPr id="6" name="Rectangle 5"/>
          <p:cNvSpPr/>
          <p:nvPr/>
        </p:nvSpPr>
        <p:spPr>
          <a:xfrm>
            <a:off x="902368" y="4824662"/>
            <a:ext cx="6075948" cy="1235191"/>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4304581" y="6201975"/>
            <a:ext cx="2881223"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22: </a:t>
            </a:r>
            <a:r>
              <a:rPr kumimoji="0" lang="en-US" sz="1000" b="0" i="0" u="none" strike="noStrike" kern="0" cap="none" spc="0" normalizeH="0" baseline="0" noProof="0" dirty="0">
                <a:ln>
                  <a:noFill/>
                </a:ln>
                <a:solidFill>
                  <a:prstClr val="black"/>
                </a:solidFill>
                <a:effectLst/>
                <a:uLnTx/>
                <a:uFillTx/>
              </a:rPr>
              <a:t>© </a:t>
            </a:r>
            <a:r>
              <a:rPr kumimoji="0" lang="en-US" sz="1000" b="0" i="0" u="none" strike="noStrike" kern="0" cap="none" spc="0" normalizeH="0" baseline="0" noProof="0" dirty="0">
                <a:ln>
                  <a:noFill/>
                </a:ln>
                <a:solidFill>
                  <a:sysClr val="windowText" lastClr="000000"/>
                </a:solidFill>
                <a:effectLst/>
                <a:uLnTx/>
                <a:uFillTx/>
              </a:rPr>
              <a:t>the Defense Acquisition University</a:t>
            </a:r>
          </a:p>
        </p:txBody>
      </p:sp>
    </p:spTree>
    <p:extLst>
      <p:ext uri="{BB962C8B-B14F-4D97-AF65-F5344CB8AC3E}">
        <p14:creationId xmlns:p14="http://schemas.microsoft.com/office/powerpoint/2010/main" val="3054095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527"/>
            <a:ext cx="9008198" cy="1030515"/>
          </a:xfrm>
        </p:spPr>
        <p:txBody>
          <a:bodyPr/>
          <a:lstStyle/>
          <a:p>
            <a:r>
              <a:rPr lang="en-US" dirty="0"/>
              <a:t>Key Processes – Iterate through feedback</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1222218" y="1030515"/>
            <a:ext cx="6699564" cy="5329965"/>
          </a:xfrm>
          <a:prstGeom prst="rect">
            <a:avLst/>
          </a:prstGeom>
        </p:spPr>
      </p:pic>
      <p:sp>
        <p:nvSpPr>
          <p:cNvPr id="5" name="TextBox 4"/>
          <p:cNvSpPr txBox="1"/>
          <p:nvPr/>
        </p:nvSpPr>
        <p:spPr>
          <a:xfrm>
            <a:off x="498943" y="5935058"/>
            <a:ext cx="723275"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23</a:t>
            </a:r>
          </a:p>
        </p:txBody>
      </p:sp>
    </p:spTree>
    <p:extLst>
      <p:ext uri="{BB962C8B-B14F-4D97-AF65-F5344CB8AC3E}">
        <p14:creationId xmlns:p14="http://schemas.microsoft.com/office/powerpoint/2010/main" val="1836430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991675"/>
          </a:xfrm>
        </p:spPr>
        <p:txBody>
          <a:bodyPr/>
          <a:lstStyle/>
          <a:p>
            <a:r>
              <a:rPr lang="en-US" dirty="0"/>
              <a:t>SE Effort is highest early in project</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76200" y="1225232"/>
            <a:ext cx="8367758" cy="5114545"/>
          </a:xfrm>
          <a:prstGeom prst="rect">
            <a:avLst/>
          </a:prstGeom>
        </p:spPr>
      </p:pic>
      <p:sp>
        <p:nvSpPr>
          <p:cNvPr id="5" name="TextBox 4"/>
          <p:cNvSpPr txBox="1"/>
          <p:nvPr/>
        </p:nvSpPr>
        <p:spPr>
          <a:xfrm>
            <a:off x="106652" y="6226690"/>
            <a:ext cx="723275"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24</a:t>
            </a:r>
          </a:p>
        </p:txBody>
      </p:sp>
    </p:spTree>
    <p:extLst>
      <p:ext uri="{BB962C8B-B14F-4D97-AF65-F5344CB8AC3E}">
        <p14:creationId xmlns:p14="http://schemas.microsoft.com/office/powerpoint/2010/main" val="335016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MBE vs. MBSE</a:t>
            </a:r>
          </a:p>
        </p:txBody>
      </p:sp>
      <p:sp>
        <p:nvSpPr>
          <p:cNvPr id="3" name="Content Placeholder 2"/>
          <p:cNvSpPr>
            <a:spLocks noGrp="1"/>
          </p:cNvSpPr>
          <p:nvPr>
            <p:ph idx="1"/>
          </p:nvPr>
        </p:nvSpPr>
        <p:spPr/>
        <p:txBody>
          <a:bodyPr/>
          <a:lstStyle/>
          <a:p>
            <a:pPr lvl="0"/>
            <a:r>
              <a:rPr lang="en-US" dirty="0"/>
              <a:t>Model-Based </a:t>
            </a:r>
            <a:r>
              <a:rPr lang="en-US" b="1" i="1" dirty="0"/>
              <a:t>Enterprise</a:t>
            </a:r>
            <a:r>
              <a:rPr lang="en-US" dirty="0"/>
              <a:t> – the tools, models, and infrastructure used to share design information across the enterprise that develops and supports the system</a:t>
            </a:r>
          </a:p>
          <a:p>
            <a:pPr lvl="0"/>
            <a:r>
              <a:rPr lang="en-US" dirty="0"/>
              <a:t>Model-Based </a:t>
            </a:r>
            <a:r>
              <a:rPr lang="en-US" b="1" i="1" dirty="0"/>
              <a:t>Engineering</a:t>
            </a:r>
            <a:r>
              <a:rPr lang="en-US" dirty="0"/>
              <a:t> -- Integrated use of models to define the system technical baseline across the full life cycle, across all disciplines, across all program members [models are the authoritative definition of the system]</a:t>
            </a:r>
          </a:p>
          <a:p>
            <a:pPr lvl="0"/>
            <a:r>
              <a:rPr lang="en-US" dirty="0"/>
              <a:t>Model-Based </a:t>
            </a:r>
            <a:r>
              <a:rPr lang="en-US" b="1" i="1" dirty="0"/>
              <a:t>Systems Engineering</a:t>
            </a:r>
            <a:r>
              <a:rPr lang="en-US" dirty="0"/>
              <a:t> – a specialized type of descriptive modeling used to create and analyze systems engineering information across the life cycle [the model is the authoritative definition for all systems engineering information]</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1075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a:xfrm>
            <a:off x="961696" y="1341801"/>
            <a:ext cx="7583214" cy="4376583"/>
          </a:xfrm>
        </p:spPr>
        <p:txBody>
          <a:bodyPr wrap="square">
            <a:spAutoFit/>
          </a:bodyPr>
          <a:lstStyle/>
          <a:p>
            <a:r>
              <a:rPr lang="en-US" dirty="0"/>
              <a:t>Well documented SE processes that spans the SDLC</a:t>
            </a:r>
          </a:p>
          <a:p>
            <a:endParaRPr lang="en-US" dirty="0"/>
          </a:p>
          <a:p>
            <a:r>
              <a:rPr lang="en-US" dirty="0"/>
              <a:t>Trained systems engineers</a:t>
            </a:r>
          </a:p>
          <a:p>
            <a:endParaRPr lang="en-US" dirty="0"/>
          </a:p>
          <a:p>
            <a:r>
              <a:rPr lang="en-US" dirty="0"/>
              <a:t>Access to training in the SE processes at SNL</a:t>
            </a:r>
          </a:p>
          <a:p>
            <a:endParaRPr lang="en-US" dirty="0"/>
          </a:p>
          <a:p>
            <a:r>
              <a:rPr lang="en-US" dirty="0"/>
              <a:t>Defined processes for model management throughout the SDLC</a:t>
            </a:r>
          </a:p>
          <a:p>
            <a:endParaRPr lang="en-US" dirty="0"/>
          </a:p>
          <a:p>
            <a:r>
              <a:rPr lang="en-US" dirty="0"/>
              <a:t>Invest in full scale MBSE tools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71615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Commitments</a:t>
            </a:r>
          </a:p>
        </p:txBody>
      </p:sp>
      <p:sp>
        <p:nvSpPr>
          <p:cNvPr id="3" name="Content Placeholder 2"/>
          <p:cNvSpPr>
            <a:spLocks noGrp="1"/>
          </p:cNvSpPr>
          <p:nvPr>
            <p:ph idx="1"/>
          </p:nvPr>
        </p:nvSpPr>
        <p:spPr>
          <a:xfrm>
            <a:off x="457199" y="1278740"/>
            <a:ext cx="8458201" cy="5115246"/>
          </a:xfrm>
        </p:spPr>
        <p:txBody>
          <a:bodyPr wrap="square">
            <a:spAutoFit/>
          </a:bodyPr>
          <a:lstStyle/>
          <a:p>
            <a:r>
              <a:rPr lang="en-US" dirty="0"/>
              <a:t>Initiate modeling with appropriate staffing levels at the beginning of a program</a:t>
            </a:r>
          </a:p>
          <a:p>
            <a:endParaRPr lang="en-US" dirty="0"/>
          </a:p>
          <a:p>
            <a:r>
              <a:rPr lang="en-US" dirty="0"/>
              <a:t>Configuration manage the model “change the model first, then the design”</a:t>
            </a:r>
          </a:p>
          <a:p>
            <a:endParaRPr lang="en-US" dirty="0"/>
          </a:p>
          <a:p>
            <a:r>
              <a:rPr lang="en-US" dirty="0"/>
              <a:t>Provide continuous resources to maintain the models throughout the SDLC</a:t>
            </a:r>
          </a:p>
          <a:p>
            <a:endParaRPr lang="en-US" dirty="0"/>
          </a:p>
          <a:p>
            <a:r>
              <a:rPr lang="en-US" dirty="0"/>
              <a:t>Provide MBSE resources and models to support qualification</a:t>
            </a:r>
          </a:p>
          <a:p>
            <a:endParaRPr lang="en-US" dirty="0"/>
          </a:p>
          <a:p>
            <a:r>
              <a:rPr lang="en-US" dirty="0"/>
              <a:t>Provide appropriate computing infrastructure throughout SDLC</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55721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2547" b="5900"/>
          <a:stretch/>
        </p:blipFill>
        <p:spPr>
          <a:xfrm>
            <a:off x="2665742" y="2195291"/>
            <a:ext cx="6478258" cy="3962400"/>
          </a:xfrm>
          <a:prstGeom prst="rect">
            <a:avLst/>
          </a:prstGeom>
          <a:noFill/>
        </p:spPr>
      </p:pic>
      <p:sp>
        <p:nvSpPr>
          <p:cNvPr id="2" name="Title 1"/>
          <p:cNvSpPr>
            <a:spLocks noGrp="1"/>
          </p:cNvSpPr>
          <p:nvPr>
            <p:ph type="title"/>
          </p:nvPr>
        </p:nvSpPr>
        <p:spPr/>
        <p:txBody>
          <a:bodyPr/>
          <a:lstStyle/>
          <a:p>
            <a:r>
              <a:rPr lang="en-US" sz="3200" dirty="0"/>
              <a:t>Orion - Human Space Flight</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prstClr val="white">
                    <a:lumMod val="9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prstClr val="white">
                  <a:lumMod val="95000"/>
                </a:prstClr>
              </a:solidFill>
              <a:effectLst/>
              <a:uLnTx/>
              <a:uFillTx/>
            </a:endParaRPr>
          </a:p>
        </p:txBody>
      </p:sp>
      <p:sp>
        <p:nvSpPr>
          <p:cNvPr id="5" name="TextBox 4"/>
          <p:cNvSpPr txBox="1"/>
          <p:nvPr/>
        </p:nvSpPr>
        <p:spPr>
          <a:xfrm>
            <a:off x="152400" y="3022329"/>
            <a:ext cx="2674534"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Lockheed Martin Space Systems</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Denver, CO</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100% system reliability required</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Model-centric customer (NASA)</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Core MBSE Team</a:t>
            </a:r>
          </a:p>
        </p:txBody>
      </p:sp>
      <p:sp>
        <p:nvSpPr>
          <p:cNvPr id="6" name="TextBox 5"/>
          <p:cNvSpPr txBox="1"/>
          <p:nvPr/>
        </p:nvSpPr>
        <p:spPr>
          <a:xfrm>
            <a:off x="457199" y="864868"/>
            <a:ext cx="8458201" cy="1477328"/>
          </a:xfrm>
          <a:prstGeom prst="rect">
            <a:avLst/>
          </a:prstGeom>
          <a:no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“Orion was designed from inception to fly multiple, deep-space missions. The spacecraft is an incredibly robust, technically advanced vehicle capable of safely transporting humans to asteroids, Lagrange Points and other deep space destinations that will put us on an affordable and sustainable path to Mars.”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 name="TextBox 6"/>
          <p:cNvSpPr txBox="1"/>
          <p:nvPr/>
        </p:nvSpPr>
        <p:spPr>
          <a:xfrm>
            <a:off x="106652" y="6226690"/>
            <a:ext cx="163859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25: © NASA Photo</a:t>
            </a:r>
          </a:p>
        </p:txBody>
      </p:sp>
    </p:spTree>
    <p:extLst>
      <p:ext uri="{BB962C8B-B14F-4D97-AF65-F5344CB8AC3E}">
        <p14:creationId xmlns:p14="http://schemas.microsoft.com/office/powerpoint/2010/main" val="2410888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Europa Exploration Mission</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prstClr val="white">
                    <a:lumMod val="9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prstClr val="white">
                  <a:lumMod val="95000"/>
                </a:prstClr>
              </a:solidFill>
              <a:effectLst/>
              <a:uLnTx/>
              <a:uFillTx/>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648" y="2203195"/>
            <a:ext cx="6964352" cy="4110903"/>
          </a:xfrm>
          <a:prstGeom prst="rect">
            <a:avLst/>
          </a:prstGeom>
        </p:spPr>
      </p:pic>
      <p:sp>
        <p:nvSpPr>
          <p:cNvPr id="5" name="TextBox 4"/>
          <p:cNvSpPr txBox="1"/>
          <p:nvPr/>
        </p:nvSpPr>
        <p:spPr>
          <a:xfrm>
            <a:off x="0" y="2971800"/>
            <a:ext cx="2198077"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JPL</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Pasadena, CA</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Model-driven customer (NASA)</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100% digital design and documentation</a:t>
            </a:r>
          </a:p>
        </p:txBody>
      </p:sp>
      <p:sp>
        <p:nvSpPr>
          <p:cNvPr id="6" name="TextBox 5"/>
          <p:cNvSpPr txBox="1"/>
          <p:nvPr/>
        </p:nvSpPr>
        <p:spPr>
          <a:xfrm>
            <a:off x="457200" y="961945"/>
            <a:ext cx="8458200" cy="1200329"/>
          </a:xfrm>
          <a:prstGeom prst="rect">
            <a:avLst/>
          </a:prstGeom>
          <a:no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“This effort entails a highly complex integration of extensive modifications and numerous subsystems which must seamlessly interface with each other in order to meet the NASA ‘no fail’ mission.”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 name="TextBox 6"/>
          <p:cNvSpPr txBox="1"/>
          <p:nvPr/>
        </p:nvSpPr>
        <p:spPr>
          <a:xfrm>
            <a:off x="106652" y="6226690"/>
            <a:ext cx="174919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26: NASA/JPL photo</a:t>
            </a:r>
          </a:p>
        </p:txBody>
      </p:sp>
    </p:spTree>
    <p:extLst>
      <p:ext uri="{BB962C8B-B14F-4D97-AF65-F5344CB8AC3E}">
        <p14:creationId xmlns:p14="http://schemas.microsoft.com/office/powerpoint/2010/main" val="2221312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half" idx="1"/>
          </p:nvPr>
        </p:nvSpPr>
        <p:spPr>
          <a:xfrm>
            <a:off x="390525" y="1426368"/>
            <a:ext cx="3886200" cy="3793332"/>
          </a:xfrm>
        </p:spPr>
        <p:txBody>
          <a:bodyPr>
            <a:noAutofit/>
          </a:bodyPr>
          <a:lstStyle/>
          <a:p>
            <a:pPr marL="385763" indent="-385763">
              <a:buFont typeface="+mj-lt"/>
              <a:buAutoNum type="arabicPeriod"/>
            </a:pPr>
            <a:r>
              <a:rPr lang="en-US" sz="1100" dirty="0"/>
              <a:t>Key Systems Engineering Standards, © Garry Roedler 2016</a:t>
            </a:r>
            <a:r>
              <a:rPr lang="en-US" sz="1100" dirty="0">
                <a:solidFill>
                  <a:prstClr val="black"/>
                </a:solidFill>
              </a:rPr>
              <a:t>, adapted with permission</a:t>
            </a:r>
            <a:endParaRPr lang="en-US" sz="1100" dirty="0"/>
          </a:p>
          <a:p>
            <a:pPr marL="385763" indent="-385763">
              <a:buFont typeface="+mj-lt"/>
              <a:buAutoNum type="arabicPeriod"/>
            </a:pPr>
            <a:r>
              <a:rPr lang="en-US" sz="1100" dirty="0"/>
              <a:t>System Engineering Standard Relationships, © Garry Roedler 2016</a:t>
            </a:r>
            <a:r>
              <a:rPr lang="en-US" sz="1100" dirty="0">
                <a:solidFill>
                  <a:prstClr val="black"/>
                </a:solidFill>
              </a:rPr>
              <a:t>, adapted with permission</a:t>
            </a:r>
            <a:endParaRPr lang="en-US" sz="1100" dirty="0"/>
          </a:p>
          <a:p>
            <a:pPr marL="385763" indent="-385763">
              <a:buFont typeface="+mj-lt"/>
              <a:buAutoNum type="arabicPeriod"/>
            </a:pPr>
            <a:r>
              <a:rPr lang="en-US" sz="1100" dirty="0"/>
              <a:t>Systems Engineering “V”, The Defense Acquisition University</a:t>
            </a:r>
          </a:p>
          <a:p>
            <a:pPr marL="385763" indent="-385763">
              <a:buFont typeface="+mj-lt"/>
              <a:buAutoNum type="arabicPeriod"/>
            </a:pPr>
            <a:r>
              <a:rPr lang="en-US" sz="1100" dirty="0"/>
              <a:t>How do I navigate</a:t>
            </a:r>
          </a:p>
          <a:p>
            <a:pPr marL="385763" indent="-385763">
              <a:buFont typeface="+mj-lt"/>
              <a:buAutoNum type="arabicPeriod"/>
            </a:pPr>
            <a:r>
              <a:rPr lang="en-US" sz="1100" dirty="0"/>
              <a:t>What Would MBSE Look Like graphic © INCOSE, with permission 2014</a:t>
            </a:r>
          </a:p>
          <a:p>
            <a:pPr marL="385763" indent="-385763">
              <a:buFont typeface="+mj-lt"/>
              <a:buAutoNum type="arabicPeriod"/>
            </a:pPr>
            <a:r>
              <a:rPr lang="en-US" sz="1100" dirty="0"/>
              <a:t>What SE Processes, © ROI Training, Inc. 2016</a:t>
            </a:r>
            <a:r>
              <a:rPr lang="en-US" sz="1100" dirty="0">
                <a:solidFill>
                  <a:prstClr val="black"/>
                </a:solidFill>
              </a:rPr>
              <a:t>, adapted with permission</a:t>
            </a:r>
            <a:endParaRPr lang="en-US" sz="1100" dirty="0"/>
          </a:p>
          <a:p>
            <a:pPr marL="385763" indent="-385763">
              <a:buFont typeface="+mj-lt"/>
              <a:buAutoNum type="arabicPeriod"/>
            </a:pPr>
            <a:r>
              <a:rPr lang="en-US" sz="1100" dirty="0"/>
              <a:t>What is the Difference, © ROI Training, Inc. 2016</a:t>
            </a:r>
          </a:p>
          <a:p>
            <a:pPr marL="385763" indent="-385763">
              <a:buFont typeface="+mj-lt"/>
              <a:buAutoNum type="arabicPeriod"/>
            </a:pPr>
            <a:r>
              <a:rPr lang="en-US" sz="1100" dirty="0"/>
              <a:t>Overlaying MBSE on SE, </a:t>
            </a:r>
            <a:r>
              <a:rPr lang="en-US" sz="1100" dirty="0">
                <a:solidFill>
                  <a:prstClr val="black"/>
                </a:solidFill>
              </a:rPr>
              <a:t>© INCOSE 2012</a:t>
            </a:r>
          </a:p>
          <a:p>
            <a:pPr marL="385763" indent="-385763">
              <a:buFont typeface="+mj-lt"/>
              <a:buAutoNum type="arabicPeriod"/>
            </a:pPr>
            <a:r>
              <a:rPr lang="en-US" sz="1100" dirty="0">
                <a:solidFill>
                  <a:prstClr val="black"/>
                </a:solidFill>
              </a:rPr>
              <a:t>SE Foundation, © ROI Training, Inc. 2016, adapted with permission</a:t>
            </a:r>
            <a:endParaRPr lang="en-US" sz="1100" dirty="0"/>
          </a:p>
          <a:p>
            <a:pPr marL="385763" indent="-385763">
              <a:buFont typeface="+mj-lt"/>
              <a:buAutoNum type="arabicPeriod"/>
            </a:pPr>
            <a:r>
              <a:rPr lang="en-US" sz="1100" dirty="0"/>
              <a:t>What does MBSE Look Like</a:t>
            </a:r>
          </a:p>
          <a:p>
            <a:pPr marL="385763" indent="-385763">
              <a:buFont typeface="+mj-lt"/>
              <a:buAutoNum type="arabicPeriod"/>
            </a:pPr>
            <a:r>
              <a:rPr lang="en-US" sz="1100" dirty="0"/>
              <a:t>MBSE Advantages, © 2014 PTC Inc., Professional Paper, November 24, 2014</a:t>
            </a:r>
            <a:r>
              <a:rPr lang="en-US" sz="1100" dirty="0">
                <a:solidFill>
                  <a:prstClr val="black"/>
                </a:solidFill>
              </a:rPr>
              <a:t>, adapted with permission</a:t>
            </a:r>
            <a:endParaRPr lang="en-US" sz="1100" dirty="0"/>
          </a:p>
          <a:p>
            <a:pPr marL="385763" indent="-385763">
              <a:buFont typeface="+mj-lt"/>
              <a:buAutoNum type="arabicPeriod"/>
            </a:pPr>
            <a:r>
              <a:rPr lang="en-US" sz="1100" dirty="0"/>
              <a:t>SE Improves Efficiency, © Carnegie Mellon University. November 2012</a:t>
            </a:r>
            <a:r>
              <a:rPr lang="en-US" sz="1100" dirty="0">
                <a:solidFill>
                  <a:prstClr val="black"/>
                </a:solidFill>
              </a:rPr>
              <a:t>, adapted with permission</a:t>
            </a:r>
            <a:endParaRPr lang="en-US" sz="1100" dirty="0"/>
          </a:p>
        </p:txBody>
      </p:sp>
      <p:sp>
        <p:nvSpPr>
          <p:cNvPr id="4" name="Content Placeholder 3"/>
          <p:cNvSpPr>
            <a:spLocks noGrp="1"/>
          </p:cNvSpPr>
          <p:nvPr>
            <p:ph sz="half" idx="2"/>
          </p:nvPr>
        </p:nvSpPr>
        <p:spPr>
          <a:xfrm>
            <a:off x="4572000" y="1426368"/>
            <a:ext cx="4038600" cy="3793331"/>
          </a:xfrm>
        </p:spPr>
        <p:txBody>
          <a:bodyPr>
            <a:normAutofit lnSpcReduction="10000"/>
          </a:bodyPr>
          <a:lstStyle/>
          <a:p>
            <a:pPr marL="385763" indent="-385763">
              <a:buFont typeface="+mj-lt"/>
              <a:buAutoNum type="arabicPeriod" startAt="13"/>
            </a:pPr>
            <a:r>
              <a:rPr lang="en-US" sz="1100" dirty="0"/>
              <a:t>MBSE Cost Model, © Raytheon Company 2011, Published in the </a:t>
            </a:r>
            <a:r>
              <a:rPr lang="en-US" sz="1100" i="1" dirty="0"/>
              <a:t>Defense AT&amp;L</a:t>
            </a:r>
            <a:r>
              <a:rPr lang="en-US" sz="1100" dirty="0"/>
              <a:t> (public domain)</a:t>
            </a:r>
          </a:p>
          <a:p>
            <a:pPr marL="385763" indent="-385763">
              <a:buFont typeface="+mj-lt"/>
              <a:buAutoNum type="arabicPeriod" startAt="13"/>
            </a:pPr>
            <a:r>
              <a:rPr lang="en-US" sz="1100" dirty="0"/>
              <a:t>Overall Development Time, © The Boeing Company 1995</a:t>
            </a:r>
          </a:p>
          <a:p>
            <a:pPr marL="385763" indent="-385763">
              <a:buFont typeface="+mj-lt"/>
              <a:buAutoNum type="arabicPeriod" startAt="13"/>
            </a:pPr>
            <a:r>
              <a:rPr lang="en-US" sz="1100" dirty="0"/>
              <a:t>Engineering Processes, © INCOSE, with permission 2012</a:t>
            </a:r>
          </a:p>
          <a:p>
            <a:pPr marL="385763" indent="-385763">
              <a:buFont typeface="+mj-lt"/>
              <a:buAutoNum type="arabicPeriod" startAt="13"/>
            </a:pPr>
            <a:r>
              <a:rPr lang="en-US" sz="1100" dirty="0"/>
              <a:t>Optimal SE Staffing, © Eric Honour 2013</a:t>
            </a:r>
            <a:r>
              <a:rPr lang="en-US" sz="1100" dirty="0">
                <a:solidFill>
                  <a:prstClr val="black"/>
                </a:solidFill>
              </a:rPr>
              <a:t>, adapted with permission</a:t>
            </a:r>
            <a:endParaRPr lang="en-US" sz="1100" dirty="0"/>
          </a:p>
          <a:p>
            <a:pPr marL="385763" indent="-385763">
              <a:buFont typeface="+mj-lt"/>
              <a:buAutoNum type="arabicPeriod" startAt="13"/>
            </a:pPr>
            <a:r>
              <a:rPr lang="en-US" sz="1100" dirty="0"/>
              <a:t>Early Defect Detection, © </a:t>
            </a:r>
            <a:r>
              <a:rPr lang="en-US" sz="1100" i="1" dirty="0"/>
              <a:t>INCOSE, </a:t>
            </a:r>
            <a:r>
              <a:rPr lang="en-US" sz="1100" dirty="0"/>
              <a:t>with permission 2012</a:t>
            </a:r>
          </a:p>
          <a:p>
            <a:pPr marL="385763" indent="-385763">
              <a:buFont typeface="+mj-lt"/>
              <a:buAutoNum type="arabicPeriod" startAt="13"/>
            </a:pPr>
            <a:r>
              <a:rPr lang="en-US" sz="1100" dirty="0"/>
              <a:t>JAS 39E Fighter Jet, © by-</a:t>
            </a:r>
            <a:r>
              <a:rPr lang="en-US" sz="1100" dirty="0" err="1"/>
              <a:t>sa</a:t>
            </a:r>
            <a:r>
              <a:rPr lang="en-US" sz="1100" dirty="0"/>
              <a:t> 2.0 Tim </a:t>
            </a:r>
            <a:r>
              <a:rPr lang="en-US" sz="1100" dirty="0" err="1"/>
              <a:t>Felce</a:t>
            </a:r>
            <a:r>
              <a:rPr lang="en-US" sz="1100" dirty="0"/>
              <a:t> – </a:t>
            </a:r>
            <a:r>
              <a:rPr lang="en-US" sz="1100" dirty="0" err="1"/>
              <a:t>Gripen</a:t>
            </a:r>
            <a:r>
              <a:rPr lang="en-US" sz="1100" dirty="0"/>
              <a:t> – RIAT 2010</a:t>
            </a:r>
          </a:p>
          <a:p>
            <a:pPr marL="385763" indent="-385763">
              <a:buFont typeface="+mj-lt"/>
              <a:buAutoNum type="arabicPeriod" startAt="19"/>
            </a:pPr>
            <a:r>
              <a:rPr lang="en-US" sz="1100" dirty="0"/>
              <a:t>Rework Avoided, © Lockheed Martin Corporation 2015</a:t>
            </a:r>
            <a:r>
              <a:rPr lang="en-US" sz="1100" dirty="0">
                <a:solidFill>
                  <a:prstClr val="black"/>
                </a:solidFill>
              </a:rPr>
              <a:t>, adapted with permission</a:t>
            </a:r>
            <a:endParaRPr lang="en-US" sz="1100" dirty="0"/>
          </a:p>
          <a:p>
            <a:pPr marL="385763" indent="-385763">
              <a:buFont typeface="+mj-lt"/>
              <a:buAutoNum type="arabicPeriod" startAt="19"/>
            </a:pPr>
            <a:r>
              <a:rPr lang="en-US" sz="1100" dirty="0"/>
              <a:t>Failure Probability, © Rafael </a:t>
            </a:r>
            <a:r>
              <a:rPr lang="en-US" sz="1100" dirty="0" err="1"/>
              <a:t>Mareni</a:t>
            </a:r>
            <a:r>
              <a:rPr lang="en-US" sz="1100" dirty="0"/>
              <a:t> Perez 2014</a:t>
            </a:r>
            <a:r>
              <a:rPr lang="en-US" sz="1100" dirty="0">
                <a:solidFill>
                  <a:prstClr val="black"/>
                </a:solidFill>
              </a:rPr>
              <a:t>, adapted with permission</a:t>
            </a:r>
            <a:endParaRPr lang="en-US" sz="1100" dirty="0"/>
          </a:p>
          <a:p>
            <a:pPr marL="385763" indent="-385763">
              <a:buFont typeface="+mj-lt"/>
              <a:buAutoNum type="arabicPeriod" startAt="19"/>
            </a:pPr>
            <a:r>
              <a:rPr lang="en-US" sz="1100" dirty="0"/>
              <a:t>Specification Defects, © Raytheon Company 2011, Published in the </a:t>
            </a:r>
            <a:r>
              <a:rPr lang="en-US" sz="1100" i="1" dirty="0"/>
              <a:t>Defense AT&amp;L</a:t>
            </a:r>
            <a:r>
              <a:rPr lang="en-US" sz="1100" dirty="0"/>
              <a:t> (public domain)</a:t>
            </a:r>
          </a:p>
          <a:p>
            <a:pPr marL="385763" indent="-385763">
              <a:buFont typeface="+mj-lt"/>
              <a:buAutoNum type="arabicPeriod" startAt="19"/>
            </a:pPr>
            <a:r>
              <a:rPr lang="en-US" sz="1100" dirty="0"/>
              <a:t>Systems Engineering “V” (2), The Defense Acquisition University</a:t>
            </a:r>
          </a:p>
          <a:p>
            <a:pPr marL="385763" indent="-385763">
              <a:buFont typeface="+mj-lt"/>
              <a:buAutoNum type="arabicPeriod" startAt="19"/>
            </a:pPr>
            <a:r>
              <a:rPr lang="en-US" sz="1100" dirty="0"/>
              <a:t>Key Processes Iterate, © </a:t>
            </a:r>
            <a:r>
              <a:rPr lang="en-US" sz="1100" dirty="0" err="1"/>
              <a:t>Faisandier</a:t>
            </a:r>
            <a:r>
              <a:rPr lang="en-US" sz="1100" dirty="0"/>
              <a:t> 2012</a:t>
            </a:r>
          </a:p>
          <a:p>
            <a:pPr marL="385763" indent="-385763">
              <a:buFont typeface="+mj-lt"/>
              <a:buAutoNum type="arabicPeriod" startAt="19"/>
            </a:pPr>
            <a:r>
              <a:rPr lang="en-US" sz="1100" dirty="0"/>
              <a:t>SE Effort Early in SDLC</a:t>
            </a:r>
          </a:p>
          <a:p>
            <a:pPr marL="385763" indent="-385763">
              <a:buFont typeface="+mj-lt"/>
              <a:buAutoNum type="arabicPeriod" startAt="19"/>
            </a:pPr>
            <a:r>
              <a:rPr lang="en-US" sz="1100" dirty="0"/>
              <a:t>Orion Human Space Flight, NASA photo</a:t>
            </a:r>
          </a:p>
          <a:p>
            <a:pPr marL="385763" indent="-385763">
              <a:buFont typeface="+mj-lt"/>
              <a:buAutoNum type="arabicPeriod" startAt="19"/>
            </a:pPr>
            <a:r>
              <a:rPr lang="en-US" sz="1100" dirty="0"/>
              <a:t>Europa Exploration Mission, NASA/JPL photo</a:t>
            </a:r>
          </a:p>
          <a:p>
            <a:pPr marL="385763" indent="-385763">
              <a:buFont typeface="+mj-lt"/>
              <a:buAutoNum type="arabicPeriod" startAt="19"/>
            </a:pPr>
            <a:endParaRPr lang="en-US" sz="825" dirty="0"/>
          </a:p>
          <a:p>
            <a:pPr marL="385763" indent="-385763">
              <a:buFont typeface="+mj-lt"/>
              <a:buAutoNum type="arabicPeriod" startAt="19"/>
            </a:pPr>
            <a:endParaRPr lang="en-US" sz="825" dirty="0"/>
          </a:p>
        </p:txBody>
      </p:sp>
    </p:spTree>
    <p:extLst>
      <p:ext uri="{BB962C8B-B14F-4D97-AF65-F5344CB8AC3E}">
        <p14:creationId xmlns:p14="http://schemas.microsoft.com/office/powerpoint/2010/main" val="203158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860715"/>
            <a:ext cx="8229600" cy="5667085"/>
          </a:xfrm>
        </p:spPr>
        <p:txBody>
          <a:bodyPr/>
          <a:lstStyle/>
          <a:p>
            <a:r>
              <a:rPr lang="en-US" dirty="0"/>
              <a:t>Introduction – What is the value of MBSE to Sandia?</a:t>
            </a:r>
          </a:p>
          <a:p>
            <a:pPr lvl="1"/>
            <a:r>
              <a:rPr lang="en-US" dirty="0"/>
              <a:t>Gathering metrics about MBSE</a:t>
            </a:r>
          </a:p>
          <a:p>
            <a:r>
              <a:rPr lang="en-US" dirty="0"/>
              <a:t>What is Systems Engineering?</a:t>
            </a:r>
          </a:p>
          <a:p>
            <a:pPr lvl="1"/>
            <a:r>
              <a:rPr lang="en-US" dirty="0"/>
              <a:t>Industry description (iterative processes)</a:t>
            </a:r>
          </a:p>
          <a:p>
            <a:pPr lvl="1"/>
            <a:r>
              <a:rPr lang="en-US" dirty="0"/>
              <a:t>What is driving us toward MBSE?</a:t>
            </a:r>
          </a:p>
          <a:p>
            <a:r>
              <a:rPr lang="en-US" dirty="0"/>
              <a:t>What is Model-based Systems Engineering?</a:t>
            </a:r>
          </a:p>
          <a:p>
            <a:pPr lvl="1"/>
            <a:r>
              <a:rPr lang="en-US" dirty="0"/>
              <a:t>Conclusions and Key Findings from my Systematic Literature Review</a:t>
            </a:r>
          </a:p>
          <a:p>
            <a:pPr lvl="2"/>
            <a:r>
              <a:rPr lang="en-US" dirty="0"/>
              <a:t>An MBSE approach provides significant advantage</a:t>
            </a:r>
          </a:p>
          <a:p>
            <a:pPr lvl="2"/>
            <a:r>
              <a:rPr lang="en-US" dirty="0"/>
              <a:t>Systems engineering improves engineering efficiency</a:t>
            </a:r>
          </a:p>
          <a:p>
            <a:pPr lvl="2"/>
            <a:r>
              <a:rPr lang="en-US" dirty="0"/>
              <a:t>MBSE Prevents Defects and Rework</a:t>
            </a:r>
          </a:p>
          <a:p>
            <a:pPr lvl="2"/>
            <a:r>
              <a:rPr lang="en-US" dirty="0"/>
              <a:t>Systems engineering needs to drive engineering processes</a:t>
            </a:r>
          </a:p>
          <a:p>
            <a:pPr lvl="2"/>
            <a:r>
              <a:rPr lang="en-US" dirty="0"/>
              <a:t>Skilled system engineers are needed</a:t>
            </a:r>
          </a:p>
          <a:p>
            <a:pPr lvl="2"/>
            <a:r>
              <a:rPr lang="en-US" dirty="0"/>
              <a:t>Prerequisites and Commitments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3516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316"/>
            <a:ext cx="8229600" cy="991675"/>
          </a:xfrm>
        </p:spPr>
        <p:txBody>
          <a:bodyPr/>
          <a:lstStyle/>
          <a:p>
            <a:r>
              <a:rPr lang="en-US" dirty="0"/>
              <a:t>Metrics Being Gathered</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
        <p:nvSpPr>
          <p:cNvPr id="6" name="Content Placeholder 2"/>
          <p:cNvSpPr txBox="1">
            <a:spLocks/>
          </p:cNvSpPr>
          <p:nvPr/>
        </p:nvSpPr>
        <p:spPr bwMode="auto">
          <a:xfrm>
            <a:off x="307730" y="2031838"/>
            <a:ext cx="6348046" cy="46900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a:lstStyle>
          <a:p>
            <a:pPr marL="342900" marR="0" lvl="0" indent="-342900" algn="l" defTabSz="914400" rtl="0" eaLnBrk="1" fontAlgn="base" latinLnBrk="0" hangingPunct="1">
              <a:lnSpc>
                <a:spcPct val="100000"/>
              </a:lnSpc>
              <a:spcBef>
                <a:spcPct val="20000"/>
              </a:spcBef>
              <a:spcAft>
                <a:spcPct val="0"/>
              </a:spcAft>
              <a:buClr>
                <a:srgbClr val="102E54"/>
              </a:buClr>
              <a:buSzTx/>
              <a:buFont typeface="Wingdings" pitchFamily="-111" charset="2"/>
              <a:buChar char="§"/>
              <a:tabLst/>
              <a:defRPr/>
            </a:pPr>
            <a:r>
              <a:rPr kumimoji="0" lang="en-US" sz="2400" b="0" i="0" u="none" strike="noStrike" kern="0" cap="none" spc="0" normalizeH="0" baseline="0" noProof="0" dirty="0">
                <a:ln>
                  <a:noFill/>
                </a:ln>
                <a:solidFill>
                  <a:schemeClr val="tx1"/>
                </a:solidFill>
                <a:effectLst/>
                <a:uLnTx/>
                <a:uFillTx/>
                <a:latin typeface="Calibri"/>
                <a:ea typeface="ＭＳ Ｐゴシック" charset="-128"/>
                <a:cs typeface="Calibri"/>
              </a:rPr>
              <a:t>Gathered from existing processes:</a:t>
            </a:r>
          </a:p>
          <a:p>
            <a:pPr marL="742950" marR="0" lvl="1" indent="-285750" algn="l" defTabSz="914400" rtl="0" eaLnBrk="1" fontAlgn="base" latinLnBrk="0" hangingPunct="1">
              <a:lnSpc>
                <a:spcPct val="100000"/>
              </a:lnSpc>
              <a:spcBef>
                <a:spcPct val="20000"/>
              </a:spcBef>
              <a:spcAft>
                <a:spcPct val="0"/>
              </a:spcAft>
              <a:buClr>
                <a:srgbClr val="800000"/>
              </a:buClr>
              <a:buSzTx/>
              <a:buFont typeface="Wingdings" pitchFamily="-111" charset="2"/>
              <a:buChar char="§"/>
              <a:tabLst/>
              <a:defRPr/>
            </a:pPr>
            <a:r>
              <a:rPr kumimoji="0" lang="en-US" sz="20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SME and MGR use characteristics and opinions</a:t>
            </a:r>
          </a:p>
          <a:p>
            <a:pPr marL="742950" marR="0" lvl="1" indent="-285750" algn="l" defTabSz="914400" rtl="0" eaLnBrk="1" fontAlgn="base" latinLnBrk="0" hangingPunct="1">
              <a:lnSpc>
                <a:spcPct val="100000"/>
              </a:lnSpc>
              <a:spcBef>
                <a:spcPct val="20000"/>
              </a:spcBef>
              <a:spcAft>
                <a:spcPct val="0"/>
              </a:spcAft>
              <a:buClr>
                <a:srgbClr val="800000"/>
              </a:buClr>
              <a:buSzTx/>
              <a:buFont typeface="Wingdings" pitchFamily="-111" charset="2"/>
              <a:buChar char="§"/>
              <a:tabLst/>
              <a:defRPr/>
            </a:pPr>
            <a:r>
              <a:rPr kumimoji="0" lang="en-US" sz="20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Defect rates</a:t>
            </a:r>
          </a:p>
          <a:p>
            <a:pPr marL="1143000" marR="0" lvl="2" indent="-228600" algn="l" defTabSz="914400" rtl="0" eaLnBrk="1" fontAlgn="base" latinLnBrk="0" hangingPunct="1">
              <a:lnSpc>
                <a:spcPct val="100000"/>
              </a:lnSpc>
              <a:spcBef>
                <a:spcPct val="20000"/>
              </a:spcBef>
              <a:spcAft>
                <a:spcPct val="0"/>
              </a:spcAft>
              <a:buClr>
                <a:srgbClr val="9E8C78"/>
              </a:buClr>
              <a:buSzTx/>
              <a:buFont typeface="Wingdings" pitchFamily="-111" charset="2"/>
              <a:buChar char="§"/>
              <a:tabLst/>
              <a:defRPr/>
            </a:pPr>
            <a:r>
              <a:rPr kumimoji="0" lang="en-US" sz="18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Failure mode analysis – tracing, mistake proofing</a:t>
            </a:r>
          </a:p>
          <a:p>
            <a:pPr marL="1143000" marR="0" lvl="2" indent="-228600" algn="l" defTabSz="914400" rtl="0" eaLnBrk="1" fontAlgn="base" latinLnBrk="0" hangingPunct="1">
              <a:lnSpc>
                <a:spcPct val="100000"/>
              </a:lnSpc>
              <a:spcBef>
                <a:spcPct val="20000"/>
              </a:spcBef>
              <a:spcAft>
                <a:spcPct val="0"/>
              </a:spcAft>
              <a:buClr>
                <a:srgbClr val="9E8C78"/>
              </a:buClr>
              <a:buSzTx/>
              <a:buFont typeface="Wingdings" pitchFamily="-111" charset="2"/>
              <a:buChar char="§"/>
              <a:tabLst/>
              <a:defRPr/>
            </a:pPr>
            <a:r>
              <a:rPr kumimoji="0" lang="en-US" sz="18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Halt Hass, </a:t>
            </a:r>
            <a:r>
              <a:rPr kumimoji="0" lang="en-US" sz="1800" b="0" i="0" u="none" strike="noStrike" kern="0" cap="none" spc="0" normalizeH="0" baseline="0" noProof="0" dirty="0" err="1">
                <a:ln>
                  <a:noFill/>
                </a:ln>
                <a:solidFill>
                  <a:schemeClr val="tx1"/>
                </a:solidFill>
                <a:effectLst/>
                <a:uLnTx/>
                <a:uFillTx/>
                <a:latin typeface="Calibri"/>
                <a:ea typeface="ＭＳ Ｐゴシック" pitchFamily="-112" charset="-128"/>
                <a:cs typeface="Calibri"/>
              </a:rPr>
              <a:t>Fagen</a:t>
            </a:r>
            <a:r>
              <a:rPr kumimoji="0" lang="en-US" sz="18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 Inspections, CONOPS reviews</a:t>
            </a:r>
          </a:p>
          <a:p>
            <a:pPr marL="1143000" marR="0" lvl="2" indent="-228600" algn="l" defTabSz="914400" rtl="0" eaLnBrk="1" fontAlgn="base" latinLnBrk="0" hangingPunct="1">
              <a:lnSpc>
                <a:spcPct val="100000"/>
              </a:lnSpc>
              <a:spcBef>
                <a:spcPct val="20000"/>
              </a:spcBef>
              <a:spcAft>
                <a:spcPct val="0"/>
              </a:spcAft>
              <a:buClr>
                <a:srgbClr val="9E8C78"/>
              </a:buClr>
              <a:buSzTx/>
              <a:buFont typeface="Wingdings" pitchFamily="-111" charset="2"/>
              <a:buChar char="§"/>
              <a:tabLst/>
              <a:defRPr/>
            </a:pPr>
            <a:r>
              <a:rPr kumimoji="0" lang="en-US" sz="18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Interaction points, degree of completion, consistency</a:t>
            </a:r>
          </a:p>
          <a:p>
            <a:pPr marL="1143000" marR="0" lvl="2" indent="-228600" algn="l" defTabSz="914400" rtl="0" eaLnBrk="1" fontAlgn="base" latinLnBrk="0" hangingPunct="1">
              <a:lnSpc>
                <a:spcPct val="100000"/>
              </a:lnSpc>
              <a:spcBef>
                <a:spcPct val="20000"/>
              </a:spcBef>
              <a:spcAft>
                <a:spcPct val="0"/>
              </a:spcAft>
              <a:buClr>
                <a:srgbClr val="9E8C78"/>
              </a:buClr>
              <a:buSzTx/>
              <a:buFont typeface="Wingdings" pitchFamily="-111" charset="2"/>
              <a:buChar char="§"/>
              <a:tabLst/>
              <a:defRPr/>
            </a:pPr>
            <a:r>
              <a:rPr kumimoji="0" lang="en-US" sz="18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Compare to COQUALMO defect predictions</a:t>
            </a:r>
          </a:p>
          <a:p>
            <a:pPr marL="742950" marR="0" lvl="1" indent="-285750" algn="l" defTabSz="914400" rtl="0" eaLnBrk="1" fontAlgn="base" latinLnBrk="0" hangingPunct="1">
              <a:lnSpc>
                <a:spcPct val="100000"/>
              </a:lnSpc>
              <a:spcBef>
                <a:spcPct val="20000"/>
              </a:spcBef>
              <a:spcAft>
                <a:spcPct val="0"/>
              </a:spcAft>
              <a:buClr>
                <a:srgbClr val="800000"/>
              </a:buClr>
              <a:buSzTx/>
              <a:buFont typeface="Wingdings" pitchFamily="-111" charset="2"/>
              <a:buChar char="§"/>
              <a:tabLst/>
              <a:defRPr/>
            </a:pPr>
            <a:r>
              <a:rPr kumimoji="0" lang="en-US" sz="20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Level of Effort (cost and schedule)</a:t>
            </a:r>
          </a:p>
          <a:p>
            <a:pPr marL="1143000" marR="0" lvl="2" indent="-228600" algn="l" defTabSz="914400" rtl="0" eaLnBrk="1" fontAlgn="base" latinLnBrk="0" hangingPunct="1">
              <a:lnSpc>
                <a:spcPct val="100000"/>
              </a:lnSpc>
              <a:spcBef>
                <a:spcPct val="20000"/>
              </a:spcBef>
              <a:spcAft>
                <a:spcPct val="0"/>
              </a:spcAft>
              <a:buClr>
                <a:srgbClr val="9E8C78"/>
              </a:buClr>
              <a:buSzTx/>
              <a:buFont typeface="Wingdings" pitchFamily="-111" charset="2"/>
              <a:buChar char="§"/>
              <a:tabLst/>
              <a:defRPr/>
            </a:pPr>
            <a:r>
              <a:rPr kumimoji="0" lang="en-US" sz="18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compare </a:t>
            </a:r>
            <a:r>
              <a:rPr kumimoji="0" lang="en-US" sz="1800" b="0" i="0" u="none" strike="noStrike" kern="0" cap="none" spc="0" normalizeH="0" baseline="0" noProof="0" dirty="0" err="1">
                <a:ln>
                  <a:noFill/>
                </a:ln>
                <a:solidFill>
                  <a:schemeClr val="tx1"/>
                </a:solidFill>
                <a:effectLst/>
                <a:uLnTx/>
                <a:uFillTx/>
                <a:latin typeface="Calibri"/>
                <a:ea typeface="ＭＳ Ｐゴシック" pitchFamily="-112" charset="-128"/>
                <a:cs typeface="Calibri"/>
              </a:rPr>
              <a:t>manhours</a:t>
            </a:r>
            <a:r>
              <a:rPr kumimoji="0" lang="en-US" sz="18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 to $$ and schedule overage</a:t>
            </a:r>
          </a:p>
          <a:p>
            <a:pPr marL="742950" marR="0" lvl="1" indent="-285750" algn="l" defTabSz="914400" rtl="0" eaLnBrk="1" fontAlgn="base" latinLnBrk="0" hangingPunct="1">
              <a:lnSpc>
                <a:spcPct val="100000"/>
              </a:lnSpc>
              <a:spcBef>
                <a:spcPct val="20000"/>
              </a:spcBef>
              <a:spcAft>
                <a:spcPct val="0"/>
              </a:spcAft>
              <a:buClr>
                <a:srgbClr val="800000"/>
              </a:buClr>
              <a:buSzTx/>
              <a:buFont typeface="Wingdings" pitchFamily="-111" charset="2"/>
              <a:buChar char="§"/>
              <a:tabLst/>
              <a:defRPr/>
            </a:pPr>
            <a:r>
              <a:rPr kumimoji="0" lang="en-US" sz="2000" b="0" i="0" u="none" strike="noStrike" kern="0" cap="none" spc="0" normalizeH="0" baseline="0" noProof="0" dirty="0">
                <a:ln>
                  <a:noFill/>
                </a:ln>
                <a:solidFill>
                  <a:schemeClr val="tx1"/>
                </a:solidFill>
                <a:effectLst/>
                <a:uLnTx/>
                <a:uFillTx/>
                <a:latin typeface="Calibri"/>
                <a:ea typeface="ＭＳ Ｐゴシック" pitchFamily="-112" charset="-128"/>
                <a:cs typeface="Calibri"/>
              </a:rPr>
              <a:t>Informal Assessment of SE Capability</a:t>
            </a:r>
          </a:p>
          <a:p>
            <a:pPr marL="742950" marR="0" lvl="1" indent="-285750" algn="l" defTabSz="914400" rtl="0" eaLnBrk="1" fontAlgn="base" latinLnBrk="0" hangingPunct="1">
              <a:lnSpc>
                <a:spcPct val="100000"/>
              </a:lnSpc>
              <a:spcBef>
                <a:spcPct val="20000"/>
              </a:spcBef>
              <a:spcAft>
                <a:spcPct val="0"/>
              </a:spcAft>
              <a:buClr>
                <a:srgbClr val="800000"/>
              </a:buClr>
              <a:buSzTx/>
              <a:buFont typeface="Wingdings" pitchFamily="-111" charset="2"/>
              <a:buChar char="§"/>
              <a:tabLst/>
              <a:defRPr/>
            </a:pPr>
            <a:endParaRPr kumimoji="0" lang="en-US" sz="2000" b="0" i="0" u="none" strike="noStrike" kern="0" cap="none" spc="0" normalizeH="0" baseline="0" noProof="0" dirty="0">
              <a:ln>
                <a:noFill/>
              </a:ln>
              <a:solidFill>
                <a:schemeClr val="tx1"/>
              </a:solidFill>
              <a:effectLst/>
              <a:uLnTx/>
              <a:uFillTx/>
              <a:latin typeface="Calibri"/>
              <a:ea typeface="ＭＳ Ｐゴシック" pitchFamily="-112" charset="-128"/>
              <a:cs typeface="Calibri"/>
            </a:endParaRPr>
          </a:p>
          <a:p>
            <a:pPr marL="1143000" marR="0" lvl="2" indent="-228600" algn="l" defTabSz="914400" rtl="0" eaLnBrk="1" fontAlgn="base" latinLnBrk="0" hangingPunct="1">
              <a:lnSpc>
                <a:spcPct val="100000"/>
              </a:lnSpc>
              <a:spcBef>
                <a:spcPct val="20000"/>
              </a:spcBef>
              <a:spcAft>
                <a:spcPct val="0"/>
              </a:spcAft>
              <a:buClr>
                <a:srgbClr val="9E8C78"/>
              </a:buClr>
              <a:buSzTx/>
              <a:buFont typeface="Wingdings" pitchFamily="-111" charset="2"/>
              <a:buChar char="§"/>
              <a:tabLst/>
              <a:defRPr/>
            </a:pPr>
            <a:endParaRPr kumimoji="0" lang="en-US" sz="1800" b="0" i="0" u="none" strike="noStrike" kern="0" cap="none" spc="0" normalizeH="0" baseline="0" noProof="0" dirty="0">
              <a:ln>
                <a:noFill/>
              </a:ln>
              <a:solidFill>
                <a:schemeClr val="tx1"/>
              </a:solidFill>
              <a:effectLst/>
              <a:uLnTx/>
              <a:uFillTx/>
              <a:latin typeface="Calibri"/>
              <a:ea typeface="ＭＳ Ｐゴシック" pitchFamily="-112" charset="-128"/>
              <a:cs typeface="Calibri"/>
            </a:endParaRPr>
          </a:p>
        </p:txBody>
      </p:sp>
      <p:sp>
        <p:nvSpPr>
          <p:cNvPr id="5" name="TextBox 4"/>
          <p:cNvSpPr txBox="1"/>
          <p:nvPr/>
        </p:nvSpPr>
        <p:spPr>
          <a:xfrm>
            <a:off x="7021536" y="3141901"/>
            <a:ext cx="1960684"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gathered as a bi-product of project work already being conducted</a:t>
            </a:r>
            <a:endParaRPr kumimoji="0" lang="en-US" sz="1800" b="0" i="0" u="none" strike="noStrike" kern="0" cap="none" spc="0" normalizeH="0" baseline="0" noProof="0" dirty="0">
              <a:ln>
                <a:noFill/>
              </a:ln>
              <a:solidFill>
                <a:sysClr val="windowText" lastClr="000000"/>
              </a:solidFill>
              <a:effectLst/>
              <a:uLnTx/>
              <a:uFillTx/>
            </a:endParaRPr>
          </a:p>
        </p:txBody>
      </p:sp>
      <p:sp>
        <p:nvSpPr>
          <p:cNvPr id="8" name="Right Brace 7"/>
          <p:cNvSpPr/>
          <p:nvPr/>
        </p:nvSpPr>
        <p:spPr>
          <a:xfrm>
            <a:off x="6290016" y="3159277"/>
            <a:ext cx="731520" cy="1200329"/>
          </a:xfrm>
          <a:prstGeom prst="rightBrace">
            <a:avLst>
              <a:gd name="adj1" fmla="val 9146"/>
              <a:gd name="adj2" fmla="val 51466"/>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2012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Key SE Standards?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pic>
        <p:nvPicPr>
          <p:cNvPr id="6" name="Picture 5"/>
          <p:cNvPicPr>
            <a:picLocks noChangeAspect="1"/>
          </p:cNvPicPr>
          <p:nvPr/>
        </p:nvPicPr>
        <p:blipFill>
          <a:blip r:embed="rId3"/>
          <a:stretch>
            <a:fillRect/>
          </a:stretch>
        </p:blipFill>
        <p:spPr>
          <a:xfrm>
            <a:off x="0" y="1432563"/>
            <a:ext cx="8915400" cy="4205113"/>
          </a:xfrm>
          <a:prstGeom prst="rect">
            <a:avLst/>
          </a:prstGeom>
        </p:spPr>
      </p:pic>
      <p:sp>
        <p:nvSpPr>
          <p:cNvPr id="5" name="TextBox 4"/>
          <p:cNvSpPr txBox="1"/>
          <p:nvPr/>
        </p:nvSpPr>
        <p:spPr>
          <a:xfrm>
            <a:off x="4609184" y="6217364"/>
            <a:ext cx="345479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1: © Garry Roedler 2016 , adapted with permission</a:t>
            </a:r>
          </a:p>
        </p:txBody>
      </p:sp>
    </p:spTree>
    <p:extLst>
      <p:ext uri="{BB962C8B-B14F-4D97-AF65-F5344CB8AC3E}">
        <p14:creationId xmlns:p14="http://schemas.microsoft.com/office/powerpoint/2010/main" val="293048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applicable standards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
        <p:nvSpPr>
          <p:cNvPr id="42" name="Oval 41"/>
          <p:cNvSpPr/>
          <p:nvPr/>
        </p:nvSpPr>
        <p:spPr>
          <a:xfrm>
            <a:off x="180109" y="1690141"/>
            <a:ext cx="7856662" cy="4205235"/>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Rectangle 3"/>
          <p:cNvSpPr/>
          <p:nvPr/>
        </p:nvSpPr>
        <p:spPr>
          <a:xfrm>
            <a:off x="3553857" y="3336696"/>
            <a:ext cx="1377108" cy="638978"/>
          </a:xfrm>
          <a:prstGeom prst="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ISO/IEC/IEEE 15288</a:t>
            </a:r>
          </a:p>
        </p:txBody>
      </p:sp>
      <p:sp>
        <p:nvSpPr>
          <p:cNvPr id="5" name="Rectangle 4"/>
          <p:cNvSpPr/>
          <p:nvPr/>
        </p:nvSpPr>
        <p:spPr>
          <a:xfrm>
            <a:off x="5157571" y="4810125"/>
            <a:ext cx="1377108" cy="638978"/>
          </a:xfrm>
          <a:prstGeom prst="rect">
            <a:avLst/>
          </a:prstGeom>
          <a:solidFill>
            <a:srgbClr val="00A7E2"/>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INCOSE SE Handbook</a:t>
            </a:r>
          </a:p>
        </p:txBody>
      </p:sp>
      <p:sp>
        <p:nvSpPr>
          <p:cNvPr id="6" name="Rectangle 5"/>
          <p:cNvSpPr/>
          <p:nvPr/>
        </p:nvSpPr>
        <p:spPr>
          <a:xfrm>
            <a:off x="1953658" y="4816660"/>
            <a:ext cx="1377108" cy="638978"/>
          </a:xfrm>
          <a:prstGeom prst="rect">
            <a:avLst/>
          </a:prstGeom>
          <a:solidFill>
            <a:srgbClr val="FFFF99"/>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chemeClr val="tx1"/>
                </a:solidFill>
                <a:effectLst/>
                <a:uLnTx/>
                <a:uFillTx/>
              </a:rPr>
              <a:t>SEBok</a:t>
            </a:r>
            <a:endParaRPr kumimoji="0" lang="en-US" sz="1400" b="1" i="0" u="none" strike="noStrike" kern="0" cap="none" spc="0" normalizeH="0" baseline="0" noProof="0" dirty="0">
              <a:ln>
                <a:noFill/>
              </a:ln>
              <a:solidFill>
                <a:schemeClr val="tx1"/>
              </a:solidFill>
              <a:effectLst/>
              <a:uLnTx/>
              <a:uFillTx/>
            </a:endParaRPr>
          </a:p>
        </p:txBody>
      </p:sp>
      <p:sp>
        <p:nvSpPr>
          <p:cNvPr id="7" name="Rectangle 6"/>
          <p:cNvSpPr/>
          <p:nvPr/>
        </p:nvSpPr>
        <p:spPr>
          <a:xfrm>
            <a:off x="400280" y="3736554"/>
            <a:ext cx="1569903" cy="736294"/>
          </a:xfrm>
          <a:prstGeom prst="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NIST Security Standards </a:t>
            </a:r>
            <a:r>
              <a:rPr kumimoji="0" lang="en-US" sz="1000" b="1" i="0" u="none" strike="noStrike" kern="0" cap="none" spc="0" normalizeH="0" baseline="0" noProof="0" dirty="0">
                <a:ln>
                  <a:noFill/>
                </a:ln>
                <a:solidFill>
                  <a:sysClr val="windowText" lastClr="000000"/>
                </a:solidFill>
                <a:effectLst/>
                <a:uLnTx/>
                <a:uFillTx/>
              </a:rPr>
              <a:t>(uses 15288 process framework)</a:t>
            </a:r>
          </a:p>
        </p:txBody>
      </p:sp>
      <p:sp>
        <p:nvSpPr>
          <p:cNvPr id="8" name="Rectangle 7"/>
          <p:cNvSpPr/>
          <p:nvPr/>
        </p:nvSpPr>
        <p:spPr>
          <a:xfrm>
            <a:off x="576550" y="2423711"/>
            <a:ext cx="1377108" cy="638978"/>
          </a:xfrm>
          <a:prstGeom prst="rect">
            <a:avLst/>
          </a:prstGeom>
          <a:solidFill>
            <a:srgbClr val="0070C0"/>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DOD SE Refs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(DAG: </a:t>
            </a:r>
            <a:r>
              <a:rPr kumimoji="0" lang="en-US" sz="1050" b="1" i="0" u="none" strike="noStrike" kern="0" cap="none" spc="0" normalizeH="0" baseline="0" noProof="0" dirty="0" err="1">
                <a:ln>
                  <a:noFill/>
                </a:ln>
                <a:solidFill>
                  <a:sysClr val="windowText" lastClr="000000"/>
                </a:solidFill>
                <a:effectLst/>
                <a:uLnTx/>
                <a:uFillTx/>
              </a:rPr>
              <a:t>Ch</a:t>
            </a:r>
            <a:r>
              <a:rPr kumimoji="0" lang="en-US" sz="1050" b="1" i="0" u="none" strike="noStrike" kern="0" cap="none" spc="0" normalizeH="0" baseline="0" noProof="0" dirty="0">
                <a:ln>
                  <a:noFill/>
                </a:ln>
                <a:solidFill>
                  <a:sysClr val="windowText" lastClr="000000"/>
                </a:solidFill>
                <a:effectLst/>
                <a:uLnTx/>
                <a:uFillTx/>
              </a:rPr>
              <a:t> 4; Sys Assurance; </a:t>
            </a:r>
            <a:r>
              <a:rPr kumimoji="0" lang="en-US" sz="1050" b="1" i="0" u="none" strike="noStrike" kern="0" cap="none" spc="0" normalizeH="0" baseline="0" noProof="0" dirty="0" err="1">
                <a:ln>
                  <a:noFill/>
                </a:ln>
                <a:solidFill>
                  <a:sysClr val="windowText" lastClr="000000"/>
                </a:solidFill>
                <a:effectLst/>
                <a:uLnTx/>
                <a:uFillTx/>
              </a:rPr>
              <a:t>SoSE</a:t>
            </a:r>
            <a:r>
              <a:rPr kumimoji="0" lang="en-US" sz="1050" b="1" i="0" u="none" strike="noStrike" kern="0" cap="none" spc="0" normalizeH="0" baseline="0" noProof="0" dirty="0">
                <a:ln>
                  <a:noFill/>
                </a:ln>
                <a:solidFill>
                  <a:sysClr val="windowText" lastClr="000000"/>
                </a:solidFill>
                <a:effectLst/>
                <a:uLnTx/>
                <a:uFillTx/>
              </a:rPr>
              <a:t>)</a:t>
            </a:r>
          </a:p>
        </p:txBody>
      </p:sp>
      <p:grpSp>
        <p:nvGrpSpPr>
          <p:cNvPr id="14" name="Group 13"/>
          <p:cNvGrpSpPr/>
          <p:nvPr/>
        </p:nvGrpSpPr>
        <p:grpSpPr>
          <a:xfrm>
            <a:off x="2444826" y="1979201"/>
            <a:ext cx="3231615" cy="868659"/>
            <a:chOff x="2412694" y="1487277"/>
            <a:chExt cx="3231615" cy="936434"/>
          </a:xfrm>
        </p:grpSpPr>
        <p:sp>
          <p:nvSpPr>
            <p:cNvPr id="13" name="Rectangle 12"/>
            <p:cNvSpPr/>
            <p:nvPr/>
          </p:nvSpPr>
          <p:spPr>
            <a:xfrm>
              <a:off x="2412694" y="1487277"/>
              <a:ext cx="3231615" cy="936434"/>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Acquisition Addendums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9" name="Rectangle 8"/>
            <p:cNvSpPr/>
            <p:nvPr/>
          </p:nvSpPr>
          <p:spPr>
            <a:xfrm>
              <a:off x="2522863" y="1850834"/>
              <a:ext cx="1568066" cy="482906"/>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lumMod val="75000"/>
                    </a:schemeClr>
                  </a:solidFill>
                  <a:effectLst/>
                  <a:uLnTx/>
                  <a:uFillTx/>
                </a:rPr>
                <a:t>IEEE 15288.1 DOD Addendum</a:t>
              </a:r>
            </a:p>
          </p:txBody>
        </p:sp>
        <p:sp>
          <p:nvSpPr>
            <p:cNvPr id="10" name="Rectangle 9"/>
            <p:cNvSpPr/>
            <p:nvPr/>
          </p:nvSpPr>
          <p:spPr>
            <a:xfrm>
              <a:off x="4146013" y="1850834"/>
              <a:ext cx="1377108" cy="482906"/>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lumMod val="75000"/>
                    </a:schemeClr>
                  </a:solidFill>
                  <a:effectLst/>
                  <a:uLnTx/>
                  <a:uFillTx/>
                </a:rPr>
                <a:t>NATO AAP-48</a:t>
              </a:r>
            </a:p>
          </p:txBody>
        </p:sp>
      </p:grpSp>
      <p:sp>
        <p:nvSpPr>
          <p:cNvPr id="11" name="Rectangle 10"/>
          <p:cNvSpPr/>
          <p:nvPr/>
        </p:nvSpPr>
        <p:spPr>
          <a:xfrm>
            <a:off x="5931460" y="2412592"/>
            <a:ext cx="1377108" cy="638978"/>
          </a:xfrm>
          <a:prstGeom prst="rect">
            <a:avLst/>
          </a:prstGeom>
          <a:solidFill>
            <a:schemeClr val="accent5">
              <a:lumMod val="20000"/>
              <a:lumOff val="8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ANSI/EIA 632</a:t>
            </a:r>
          </a:p>
        </p:txBody>
      </p:sp>
      <p:sp>
        <p:nvSpPr>
          <p:cNvPr id="12" name="Rounded Rectangle 11"/>
          <p:cNvSpPr/>
          <p:nvPr/>
        </p:nvSpPr>
        <p:spPr>
          <a:xfrm>
            <a:off x="1523080" y="1151156"/>
            <a:ext cx="5199961" cy="538985"/>
          </a:xfrm>
          <a:prstGeom prst="roundRect">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Cooperative Technical Co-evolution Model</a:t>
            </a:r>
          </a:p>
        </p:txBody>
      </p:sp>
      <p:sp>
        <p:nvSpPr>
          <p:cNvPr id="22" name="Right Arrow 21"/>
          <p:cNvSpPr/>
          <p:nvPr/>
        </p:nvSpPr>
        <p:spPr>
          <a:xfrm>
            <a:off x="3330766" y="4889537"/>
            <a:ext cx="1826805" cy="198383"/>
          </a:xfrm>
          <a:prstGeom prst="rightArrow">
            <a:avLst/>
          </a:prstGeom>
          <a:solidFill>
            <a:srgbClr val="FFFF99"/>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ight Arrow 23"/>
          <p:cNvSpPr/>
          <p:nvPr/>
        </p:nvSpPr>
        <p:spPr>
          <a:xfrm rot="10800000">
            <a:off x="3330765" y="5197546"/>
            <a:ext cx="1826805" cy="198383"/>
          </a:xfrm>
          <a:prstGeom prst="rightArrow">
            <a:avLst/>
          </a:prstGeom>
          <a:solidFill>
            <a:srgbClr val="00B0F0"/>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TextBox 24"/>
          <p:cNvSpPr txBox="1"/>
          <p:nvPr/>
        </p:nvSpPr>
        <p:spPr>
          <a:xfrm>
            <a:off x="3420870" y="3933941"/>
            <a:ext cx="1736701"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ISO/IEC, IEEE, INCOSE</a:t>
            </a:r>
          </a:p>
        </p:txBody>
      </p:sp>
      <p:sp>
        <p:nvSpPr>
          <p:cNvPr id="26" name="TextBox 25"/>
          <p:cNvSpPr txBox="1"/>
          <p:nvPr/>
        </p:nvSpPr>
        <p:spPr>
          <a:xfrm>
            <a:off x="3126305" y="4588618"/>
            <a:ext cx="207055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sysClr val="windowText" lastClr="000000"/>
                </a:solidFill>
                <a:effectLst/>
                <a:uLnTx/>
                <a:uFillTx/>
              </a:rPr>
              <a:t>SEBok</a:t>
            </a:r>
            <a:r>
              <a:rPr kumimoji="0" lang="en-US" sz="1000" b="0" i="0" u="none" strike="noStrike" kern="0" cap="none" spc="0" normalizeH="0" baseline="0" noProof="0" dirty="0">
                <a:ln>
                  <a:noFill/>
                </a:ln>
                <a:solidFill>
                  <a:sysClr val="windowText" lastClr="000000"/>
                </a:solidFill>
                <a:effectLst/>
                <a:uLnTx/>
                <a:uFillTx/>
              </a:rPr>
              <a:t> evolutions gathered through wiki</a:t>
            </a:r>
          </a:p>
        </p:txBody>
      </p:sp>
      <p:sp>
        <p:nvSpPr>
          <p:cNvPr id="27" name="TextBox 26"/>
          <p:cNvSpPr txBox="1"/>
          <p:nvPr/>
        </p:nvSpPr>
        <p:spPr>
          <a:xfrm>
            <a:off x="3257560" y="5341847"/>
            <a:ext cx="207055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SEH evolves through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new versions</a:t>
            </a:r>
          </a:p>
        </p:txBody>
      </p:sp>
      <p:sp>
        <p:nvSpPr>
          <p:cNvPr id="28" name="TextBox 27"/>
          <p:cNvSpPr txBox="1"/>
          <p:nvPr/>
        </p:nvSpPr>
        <p:spPr>
          <a:xfrm>
            <a:off x="5066270" y="3989058"/>
            <a:ext cx="84675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Influence evolution</a:t>
            </a:r>
          </a:p>
        </p:txBody>
      </p:sp>
      <p:sp>
        <p:nvSpPr>
          <p:cNvPr id="29" name="TextBox 28"/>
          <p:cNvSpPr txBox="1"/>
          <p:nvPr/>
        </p:nvSpPr>
        <p:spPr>
          <a:xfrm>
            <a:off x="2632080" y="4001876"/>
            <a:ext cx="84675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Influence evolution</a:t>
            </a:r>
          </a:p>
        </p:txBody>
      </p:sp>
      <p:sp>
        <p:nvSpPr>
          <p:cNvPr id="30" name="TextBox 29"/>
          <p:cNvSpPr txBox="1"/>
          <p:nvPr/>
        </p:nvSpPr>
        <p:spPr>
          <a:xfrm>
            <a:off x="2008080" y="2983577"/>
            <a:ext cx="157534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Drives lower level standards and user documents</a:t>
            </a:r>
          </a:p>
        </p:txBody>
      </p:sp>
      <p:cxnSp>
        <p:nvCxnSpPr>
          <p:cNvPr id="32" name="Straight Arrow Connector 31"/>
          <p:cNvCxnSpPr>
            <a:stCxn id="4" idx="1"/>
          </p:cNvCxnSpPr>
          <p:nvPr/>
        </p:nvCxnSpPr>
        <p:spPr>
          <a:xfrm flipH="1" flipV="1">
            <a:off x="2955820" y="3462866"/>
            <a:ext cx="598037" cy="193319"/>
          </a:xfrm>
          <a:prstGeom prst="straightConnector1">
            <a:avLst/>
          </a:prstGeom>
          <a:ln>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864118" y="4184221"/>
            <a:ext cx="102725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Drives SE Certification</a:t>
            </a:r>
          </a:p>
        </p:txBody>
      </p:sp>
      <p:cxnSp>
        <p:nvCxnSpPr>
          <p:cNvPr id="37" name="Straight Arrow Connector 36"/>
          <p:cNvCxnSpPr>
            <a:stCxn id="5" idx="0"/>
          </p:cNvCxnSpPr>
          <p:nvPr/>
        </p:nvCxnSpPr>
        <p:spPr>
          <a:xfrm flipV="1">
            <a:off x="5846125" y="4596967"/>
            <a:ext cx="189847" cy="213158"/>
          </a:xfrm>
          <a:prstGeom prst="straightConnector1">
            <a:avLst/>
          </a:prstGeom>
          <a:ln>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41" name="Rounded Rectangle 40"/>
          <p:cNvSpPr/>
          <p:nvPr/>
        </p:nvSpPr>
        <p:spPr>
          <a:xfrm>
            <a:off x="1642430" y="5839430"/>
            <a:ext cx="5199961" cy="353843"/>
          </a:xfrm>
          <a:prstGeom prst="roundRect">
            <a:avLst/>
          </a:prstGeom>
          <a:solidFill>
            <a:srgbClr val="0070C0"/>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Significant Collaboration in this Co-evolution</a:t>
            </a:r>
          </a:p>
        </p:txBody>
      </p:sp>
      <p:sp>
        <p:nvSpPr>
          <p:cNvPr id="43" name="TextBox 42"/>
          <p:cNvSpPr txBox="1"/>
          <p:nvPr/>
        </p:nvSpPr>
        <p:spPr>
          <a:xfrm>
            <a:off x="4685384" y="6268490"/>
            <a:ext cx="3419526"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2: © 2016 Garry Roedler, adapted with permission</a:t>
            </a:r>
          </a:p>
        </p:txBody>
      </p:sp>
      <p:sp>
        <p:nvSpPr>
          <p:cNvPr id="46" name="TextBox 45"/>
          <p:cNvSpPr txBox="1"/>
          <p:nvPr/>
        </p:nvSpPr>
        <p:spPr>
          <a:xfrm>
            <a:off x="1005300" y="791603"/>
            <a:ext cx="687880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The industry standards have converged into ISO/IEC/IEEE 15288</a:t>
            </a:r>
          </a:p>
        </p:txBody>
      </p:sp>
      <p:sp>
        <p:nvSpPr>
          <p:cNvPr id="47" name="Rectangle 46"/>
          <p:cNvSpPr/>
          <p:nvPr/>
        </p:nvSpPr>
        <p:spPr>
          <a:xfrm>
            <a:off x="6931805" y="3355819"/>
            <a:ext cx="1141497" cy="57812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SNL: R012, T059-62</a:t>
            </a:r>
          </a:p>
        </p:txBody>
      </p:sp>
      <p:cxnSp>
        <p:nvCxnSpPr>
          <p:cNvPr id="49" name="Straight Arrow Connector 48"/>
          <p:cNvCxnSpPr>
            <a:stCxn id="11" idx="2"/>
            <a:endCxn id="47" idx="1"/>
          </p:cNvCxnSpPr>
          <p:nvPr/>
        </p:nvCxnSpPr>
        <p:spPr>
          <a:xfrm>
            <a:off x="6620014" y="3051570"/>
            <a:ext cx="311791" cy="59331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 idx="3"/>
            <a:endCxn id="47" idx="1"/>
          </p:cNvCxnSpPr>
          <p:nvPr/>
        </p:nvCxnSpPr>
        <p:spPr>
          <a:xfrm flipV="1">
            <a:off x="4930965" y="3644880"/>
            <a:ext cx="2000840" cy="11305"/>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6917061" y="4441765"/>
            <a:ext cx="1537997" cy="869925"/>
          </a:xfrm>
          <a:prstGeom prst="rect">
            <a:avLst/>
          </a:prstGeom>
          <a:solidFill>
            <a:srgbClr val="0070C0"/>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NNSA DP Program Execution Instruction</a:t>
            </a:r>
            <a:endParaRPr kumimoji="0" lang="en-US" sz="1050" b="1" i="0" u="none" strike="noStrike" kern="0" cap="none" spc="0" normalizeH="0" baseline="0" noProof="0" dirty="0">
              <a:ln>
                <a:noFill/>
              </a:ln>
              <a:solidFill>
                <a:sysClr val="windowText" lastClr="000000"/>
              </a:solidFill>
              <a:effectLst/>
              <a:uLnTx/>
              <a:uFillTx/>
            </a:endParaRPr>
          </a:p>
        </p:txBody>
      </p:sp>
      <p:cxnSp>
        <p:nvCxnSpPr>
          <p:cNvPr id="54" name="Straight Arrow Connector 53"/>
          <p:cNvCxnSpPr>
            <a:stCxn id="52" idx="0"/>
            <a:endCxn id="47" idx="2"/>
          </p:cNvCxnSpPr>
          <p:nvPr/>
        </p:nvCxnSpPr>
        <p:spPr>
          <a:xfrm flipH="1" flipV="1">
            <a:off x="7502554" y="3933941"/>
            <a:ext cx="183506" cy="5078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00280" y="4669239"/>
            <a:ext cx="1377108" cy="638978"/>
          </a:xfrm>
          <a:prstGeom prst="rect">
            <a:avLst/>
          </a:prstGeom>
          <a:solidFill>
            <a:srgbClr val="0070C0"/>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NASA SE Handbook</a:t>
            </a:r>
            <a:endParaRPr kumimoji="0" lang="en-US" sz="1050" b="1" i="0" u="none" strike="noStrike" kern="0" cap="none" spc="0" normalizeH="0" baseline="0" noProof="0" dirty="0">
              <a:ln>
                <a:noFill/>
              </a:ln>
              <a:solidFill>
                <a:sysClr val="windowText" lastClr="000000"/>
              </a:solidFill>
              <a:effectLst/>
              <a:uLnTx/>
              <a:uFillTx/>
            </a:endParaRPr>
          </a:p>
        </p:txBody>
      </p:sp>
      <p:sp>
        <p:nvSpPr>
          <p:cNvPr id="53" name="Up-Down Arrow 52"/>
          <p:cNvSpPr/>
          <p:nvPr/>
        </p:nvSpPr>
        <p:spPr>
          <a:xfrm>
            <a:off x="4039250" y="2724612"/>
            <a:ext cx="230672" cy="612084"/>
          </a:xfrm>
          <a:prstGeom prst="upDownArrow">
            <a:avLst/>
          </a:prstGeom>
          <a:gradFill flip="none" rotWithShape="1">
            <a:gsLst>
              <a:gs pos="34000">
                <a:schemeClr val="accent5">
                  <a:lumMod val="67000"/>
                </a:schemeClr>
              </a:gs>
              <a:gs pos="65000">
                <a:schemeClr val="accent5">
                  <a:lumMod val="40000"/>
                  <a:lumOff val="60000"/>
                </a:schemeClr>
              </a:gs>
            </a:gsLst>
            <a:lin ang="16200000" scaled="1"/>
            <a:tileRect/>
          </a:gra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Up-Down Arrow 54"/>
          <p:cNvSpPr/>
          <p:nvPr/>
        </p:nvSpPr>
        <p:spPr>
          <a:xfrm rot="19734208">
            <a:off x="4967271" y="3901462"/>
            <a:ext cx="219611" cy="994168"/>
          </a:xfrm>
          <a:prstGeom prst="upDownArrow">
            <a:avLst/>
          </a:prstGeom>
          <a:gradFill flip="none" rotWithShape="1">
            <a:gsLst>
              <a:gs pos="38000">
                <a:srgbClr val="00B0F0"/>
              </a:gs>
              <a:gs pos="58000">
                <a:schemeClr val="accent5">
                  <a:lumMod val="97000"/>
                  <a:lumOff val="3000"/>
                </a:schemeClr>
              </a:gs>
            </a:gsLst>
            <a:lin ang="16200000" scaled="1"/>
            <a:tileRect/>
          </a:gra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Up-Down Arrow 55"/>
          <p:cNvSpPr/>
          <p:nvPr/>
        </p:nvSpPr>
        <p:spPr>
          <a:xfrm rot="1687322">
            <a:off x="3337341" y="3902705"/>
            <a:ext cx="219611" cy="987219"/>
          </a:xfrm>
          <a:prstGeom prst="upDownArrow">
            <a:avLst/>
          </a:prstGeom>
          <a:gradFill flip="none" rotWithShape="1">
            <a:gsLst>
              <a:gs pos="43000">
                <a:srgbClr val="FFFF99"/>
              </a:gs>
              <a:gs pos="61000">
                <a:schemeClr val="accent5">
                  <a:lumMod val="97000"/>
                  <a:lumOff val="3000"/>
                </a:schemeClr>
              </a:gs>
            </a:gsLst>
            <a:lin ang="16200000" scaled="1"/>
            <a:tileRect/>
          </a:gra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3136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industry standard processes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E55A7B-7854-E145-92D9-B491DF4BAE2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1024128" y="1123469"/>
            <a:ext cx="6539790" cy="4936385"/>
          </a:xfrm>
          <a:prstGeom prst="rect">
            <a:avLst/>
          </a:prstGeom>
        </p:spPr>
      </p:pic>
      <p:sp>
        <p:nvSpPr>
          <p:cNvPr id="5" name="TextBox 4"/>
          <p:cNvSpPr txBox="1"/>
          <p:nvPr/>
        </p:nvSpPr>
        <p:spPr>
          <a:xfrm>
            <a:off x="5905501" y="6191648"/>
            <a:ext cx="278129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3: © the Defense Acquisition University</a:t>
            </a:r>
          </a:p>
        </p:txBody>
      </p:sp>
    </p:spTree>
    <p:extLst>
      <p:ext uri="{BB962C8B-B14F-4D97-AF65-F5344CB8AC3E}">
        <p14:creationId xmlns:p14="http://schemas.microsoft.com/office/powerpoint/2010/main" val="341068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1675"/>
          </a:xfrm>
        </p:spPr>
        <p:txBody>
          <a:bodyPr/>
          <a:lstStyle/>
          <a:p>
            <a:r>
              <a:rPr lang="en-US" sz="3600" dirty="0"/>
              <a:t>Why MBSE?</a:t>
            </a:r>
          </a:p>
        </p:txBody>
      </p:sp>
      <p:sp>
        <p:nvSpPr>
          <p:cNvPr id="3" name="Content Placeholder 2"/>
          <p:cNvSpPr>
            <a:spLocks noGrp="1"/>
          </p:cNvSpPr>
          <p:nvPr>
            <p:ph idx="1"/>
          </p:nvPr>
        </p:nvSpPr>
        <p:spPr>
          <a:xfrm>
            <a:off x="3810000" y="838200"/>
            <a:ext cx="4876800" cy="5562600"/>
          </a:xfrm>
        </p:spPr>
        <p:txBody>
          <a:bodyPr>
            <a:normAutofit fontScale="92500" lnSpcReduction="20000"/>
          </a:bodyPr>
          <a:lstStyle/>
          <a:p>
            <a:r>
              <a:rPr lang="en-US" dirty="0"/>
              <a:t>Complex system example:</a:t>
            </a:r>
          </a:p>
          <a:p>
            <a:r>
              <a:rPr lang="en-US" dirty="0"/>
              <a:t>Heavily document-based approach</a:t>
            </a:r>
          </a:p>
          <a:p>
            <a:r>
              <a:rPr lang="en-US" dirty="0"/>
              <a:t>over 6000 parts per system</a:t>
            </a:r>
          </a:p>
          <a:p>
            <a:pPr lvl="1"/>
            <a:r>
              <a:rPr lang="en-US" dirty="0"/>
              <a:t>Customer docs:  </a:t>
            </a:r>
          </a:p>
          <a:p>
            <a:pPr lvl="2"/>
            <a:r>
              <a:rPr lang="en-US" dirty="0"/>
              <a:t>Text: 327 pages, over 750 mined requirements </a:t>
            </a:r>
          </a:p>
          <a:p>
            <a:pPr lvl="2"/>
            <a:r>
              <a:rPr lang="en-US" dirty="0"/>
              <a:t>Physical: 396 mined requirements</a:t>
            </a:r>
          </a:p>
          <a:p>
            <a:pPr lvl="1"/>
            <a:r>
              <a:rPr lang="en-US" dirty="0"/>
              <a:t>These led to system and major component requirements documents: </a:t>
            </a:r>
          </a:p>
          <a:p>
            <a:pPr lvl="2"/>
            <a:r>
              <a:rPr lang="en-US" dirty="0"/>
              <a:t>832 pages of functional requirements</a:t>
            </a:r>
          </a:p>
          <a:p>
            <a:pPr lvl="2"/>
            <a:r>
              <a:rPr lang="en-US" dirty="0"/>
              <a:t>232 pages of interface requirements </a:t>
            </a:r>
          </a:p>
          <a:p>
            <a:pPr lvl="1"/>
            <a:r>
              <a:rPr lang="en-US" dirty="0"/>
              <a:t>Documents do not address</a:t>
            </a:r>
          </a:p>
          <a:p>
            <a:pPr lvl="2"/>
            <a:r>
              <a:rPr lang="en-US" dirty="0"/>
              <a:t>Subordinate components</a:t>
            </a:r>
          </a:p>
          <a:p>
            <a:pPr lvl="2"/>
            <a:r>
              <a:rPr lang="en-US" dirty="0"/>
              <a:t>Environments</a:t>
            </a:r>
          </a:p>
          <a:p>
            <a:pPr lvl="2"/>
            <a:r>
              <a:rPr lang="en-US" dirty="0"/>
              <a:t>Dev Test plan</a:t>
            </a:r>
          </a:p>
          <a:p>
            <a:pPr lvl="2"/>
            <a:r>
              <a:rPr lang="en-US" dirty="0" err="1"/>
              <a:t>Qual</a:t>
            </a:r>
            <a:r>
              <a:rPr lang="en-US" dirty="0"/>
              <a:t> plan</a:t>
            </a:r>
          </a:p>
          <a:p>
            <a:pPr lvl="2"/>
            <a:r>
              <a:rPr lang="en-US" dirty="0"/>
              <a:t>Maintenance/Ops Plan</a:t>
            </a:r>
          </a:p>
          <a:p>
            <a:pPr lvl="2"/>
            <a:r>
              <a:rPr lang="en-US" dirty="0"/>
              <a:t>Standards and Best Practices</a:t>
            </a:r>
          </a:p>
          <a:p>
            <a:pPr lvl="2"/>
            <a:r>
              <a:rPr lang="en-US" dirty="0"/>
              <a:t>Any production related requirements</a:t>
            </a:r>
          </a:p>
          <a:p>
            <a:pPr marL="914400" lvl="2" indent="0">
              <a:buNone/>
            </a:pPr>
            <a:endParaRPr lang="en-US" dirty="0"/>
          </a:p>
          <a:p>
            <a:pPr lvl="2"/>
            <a:endParaRPr lang="en-US" dirty="0"/>
          </a:p>
          <a:p>
            <a:pPr lvl="2"/>
            <a:endParaRPr lang="en-US" dirty="0"/>
          </a:p>
          <a:p>
            <a:pPr lvl="2"/>
            <a:endParaRPr lang="en-US" dirty="0"/>
          </a:p>
          <a:p>
            <a:pPr lvl="1"/>
            <a:endParaRPr lang="en-US" dirty="0"/>
          </a:p>
        </p:txBody>
      </p:sp>
      <p:grpSp>
        <p:nvGrpSpPr>
          <p:cNvPr id="6" name="Group 5"/>
          <p:cNvGrpSpPr/>
          <p:nvPr/>
        </p:nvGrpSpPr>
        <p:grpSpPr>
          <a:xfrm>
            <a:off x="457200" y="685800"/>
            <a:ext cx="3476625" cy="3583293"/>
            <a:chOff x="685800" y="1219199"/>
            <a:chExt cx="3124200" cy="320229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19199"/>
              <a:ext cx="3124200" cy="2832961"/>
            </a:xfrm>
            <a:prstGeom prst="rect">
              <a:avLst/>
            </a:prstGeom>
          </p:spPr>
        </p:pic>
        <p:sp>
          <p:nvSpPr>
            <p:cNvPr id="5" name="TextBox 4"/>
            <p:cNvSpPr txBox="1"/>
            <p:nvPr/>
          </p:nvSpPr>
          <p:spPr>
            <a:xfrm>
              <a:off x="838200" y="4052160"/>
              <a:ext cx="29718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70C0"/>
                  </a:solidFill>
                  <a:effectLst/>
                  <a:uLnTx/>
                  <a:uFillTx/>
                </a:rPr>
                <a:t>How do I navigate this???</a:t>
              </a:r>
            </a:p>
          </p:txBody>
        </p:sp>
      </p:grpSp>
      <p:grpSp>
        <p:nvGrpSpPr>
          <p:cNvPr id="12" name="Group 11"/>
          <p:cNvGrpSpPr/>
          <p:nvPr/>
        </p:nvGrpSpPr>
        <p:grpSpPr>
          <a:xfrm>
            <a:off x="569675" y="4420323"/>
            <a:ext cx="3364150" cy="1628981"/>
            <a:chOff x="-59941" y="4124410"/>
            <a:chExt cx="4171089" cy="2049867"/>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66774">
              <a:off x="-59941" y="4142303"/>
              <a:ext cx="1501140" cy="19507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79" y="4124410"/>
              <a:ext cx="1493520" cy="19583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80816">
              <a:off x="1711894" y="4182078"/>
              <a:ext cx="1493520" cy="195834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10588">
              <a:off x="2617628" y="4215937"/>
              <a:ext cx="1493520" cy="1958340"/>
            </a:xfrm>
            <a:prstGeom prst="rect">
              <a:avLst/>
            </a:prstGeom>
          </p:spPr>
        </p:pic>
      </p:grpSp>
      <p:sp>
        <p:nvSpPr>
          <p:cNvPr id="15" name="Slide Number Placeholder 1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E06198-16DD-4BBE-8959-AC20F194D45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
        <p:nvSpPr>
          <p:cNvPr id="13" name="TextBox 12"/>
          <p:cNvSpPr txBox="1"/>
          <p:nvPr/>
        </p:nvSpPr>
        <p:spPr>
          <a:xfrm>
            <a:off x="0" y="6206754"/>
            <a:ext cx="65274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Figure 4</a:t>
            </a:r>
          </a:p>
        </p:txBody>
      </p:sp>
    </p:spTree>
    <p:extLst>
      <p:ext uri="{BB962C8B-B14F-4D97-AF65-F5344CB8AC3E}">
        <p14:creationId xmlns:p14="http://schemas.microsoft.com/office/powerpoint/2010/main" val="1179478715"/>
      </p:ext>
    </p:extLst>
  </p:cSld>
  <p:clrMapOvr>
    <a:masterClrMapping/>
  </p:clrMapOvr>
</p:sld>
</file>

<file path=ppt/theme/theme1.xml><?xml version="1.0" encoding="utf-8"?>
<a:theme xmlns:a="http://schemas.openxmlformats.org/drawingml/2006/main" name="Sandia_CorpPresentation_Template1">
  <a:themeElements>
    <a:clrScheme name="Sandia Brand">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103160"/>
      </a:accent5>
      <a:accent6>
        <a:srgbClr val="730E00"/>
      </a:accent6>
      <a:hlink>
        <a:srgbClr val="37A6D2"/>
      </a:hlink>
      <a:folHlink>
        <a:srgbClr val="B71A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andia_CorpPresentation_Templat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1164</TotalTime>
  <Words>6757</Words>
  <Application>Microsoft Office PowerPoint</Application>
  <PresentationFormat>On-screen Show (4:3)</PresentationFormat>
  <Paragraphs>547</Paragraphs>
  <Slides>34</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ＭＳ Ｐゴシック</vt:lpstr>
      <vt:lpstr>ＭＳ Ｐゴシック</vt:lpstr>
      <vt:lpstr>Arial</vt:lpstr>
      <vt:lpstr>Calibri</vt:lpstr>
      <vt:lpstr>Helvetica</vt:lpstr>
      <vt:lpstr>Wingdings</vt:lpstr>
      <vt:lpstr>Sandia_CorpPresentation_Template1</vt:lpstr>
      <vt:lpstr>2_Default Design</vt:lpstr>
      <vt:lpstr>2_Sandia_CorpPresentation_Template1</vt:lpstr>
      <vt:lpstr>Systematic Literature Review: How is Model-based Systems Engineering Justified?</vt:lpstr>
      <vt:lpstr>MBSE Study Introduction What is the value of MBSE to Sandia?</vt:lpstr>
      <vt:lpstr>Definitions - MBE vs. MBSE</vt:lpstr>
      <vt:lpstr>Agenda</vt:lpstr>
      <vt:lpstr>Metrics Being Gathered</vt:lpstr>
      <vt:lpstr>What are the Key SE Standards?</vt:lpstr>
      <vt:lpstr>The applicable standards</vt:lpstr>
      <vt:lpstr>The industry standard processes</vt:lpstr>
      <vt:lpstr>Why MBSE?</vt:lpstr>
      <vt:lpstr>What is driving the industry to MBSE?</vt:lpstr>
      <vt:lpstr>What Would MBSE Look Like … In Current Practice to Future Practice</vt:lpstr>
      <vt:lpstr>What SE Processes does MBSE overlay?</vt:lpstr>
      <vt:lpstr>What is Different When Using MBSE?</vt:lpstr>
      <vt:lpstr>Overlaying MBSE to SE Foundation</vt:lpstr>
      <vt:lpstr>Findings and Conclusions from Lit Rev</vt:lpstr>
      <vt:lpstr>MBSE Provides Significant Advantage</vt:lpstr>
      <vt:lpstr>SE Improves Engineering Efficiency</vt:lpstr>
      <vt:lpstr>MBSE Prevents Defects and Rework</vt:lpstr>
      <vt:lpstr>SEs Need to Drive  Engineering Processes</vt:lpstr>
      <vt:lpstr>Skilled SEs are Needed to Drive Engineering Processes</vt:lpstr>
      <vt:lpstr>The data shows an optimal  SE staffing at 12-17% of total</vt:lpstr>
      <vt:lpstr>Adding MBSE to the SE Foundation?</vt:lpstr>
      <vt:lpstr>MBSE Provides Significant Advantage</vt:lpstr>
      <vt:lpstr>MBSE Avoids Rework</vt:lpstr>
      <vt:lpstr>MBSE Avoids Rework</vt:lpstr>
      <vt:lpstr>What are the keys to effectiveness?</vt:lpstr>
      <vt:lpstr>Engage System Engineers as technical leaders of these processes</vt:lpstr>
      <vt:lpstr>Key Processes – Iterate through feedback</vt:lpstr>
      <vt:lpstr>SE Effort is highest early in project</vt:lpstr>
      <vt:lpstr>Prerequisites</vt:lpstr>
      <vt:lpstr>Commitments</vt:lpstr>
      <vt:lpstr>Orion - Human Space Flight</vt:lpstr>
      <vt:lpstr>Europa Exploration Mission</vt:lpstr>
      <vt:lpstr>References</vt:lpstr>
    </vt:vector>
  </TitlesOfParts>
  <Company>Booz Allen Hamilton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Sharon Yeager</dc:creator>
  <cp:lastModifiedBy>Carroll, Ed</cp:lastModifiedBy>
  <cp:revision>153</cp:revision>
  <cp:lastPrinted>2016-11-08T17:50:34Z</cp:lastPrinted>
  <dcterms:created xsi:type="dcterms:W3CDTF">2009-07-30T16:48:55Z</dcterms:created>
  <dcterms:modified xsi:type="dcterms:W3CDTF">2017-01-23T19:39:18Z</dcterms:modified>
</cp:coreProperties>
</file>