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72" r:id="rId6"/>
    <p:sldId id="266" r:id="rId7"/>
    <p:sldId id="273" r:id="rId8"/>
    <p:sldId id="262" r:id="rId9"/>
    <p:sldId id="269" r:id="rId10"/>
    <p:sldId id="274" r:id="rId11"/>
    <p:sldId id="265"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A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CB13AA-331B-874C-9C4F-6DA8EFC19559}" v="5" dt="2021-01-20T21:16:56.4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46"/>
    <p:restoredTop sz="96327"/>
  </p:normalViewPr>
  <p:slideViewPr>
    <p:cSldViewPr snapToGrid="0" snapToObjects="1">
      <p:cViewPr varScale="1">
        <p:scale>
          <a:sx n="124" d="100"/>
          <a:sy n="124" d="100"/>
        </p:scale>
        <p:origin x="848"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7057-0CDC-D142-8C75-6888E025F319}"/>
              </a:ext>
            </a:extLst>
          </p:cNvPr>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80041A-2C63-034F-9FD3-317C260DD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03F238AF-1D12-1F43-BED3-7CBE219BE71D}"/>
              </a:ext>
            </a:extLst>
          </p:cNvPr>
          <p:cNvCxnSpPr>
            <a:cxnSpLocks/>
          </p:cNvCxnSpPr>
          <p:nvPr userDrawn="1"/>
        </p:nvCxnSpPr>
        <p:spPr>
          <a:xfrm>
            <a:off x="6656053" y="191530"/>
            <a:ext cx="5386422" cy="0"/>
          </a:xfrm>
          <a:prstGeom prst="line">
            <a:avLst/>
          </a:prstGeom>
          <a:ln w="698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8896BD-FDB5-834D-8496-DA8FE871F2EC}"/>
              </a:ext>
            </a:extLst>
          </p:cNvPr>
          <p:cNvCxnSpPr>
            <a:cxnSpLocks/>
          </p:cNvCxnSpPr>
          <p:nvPr userDrawn="1"/>
        </p:nvCxnSpPr>
        <p:spPr>
          <a:xfrm>
            <a:off x="214184" y="668524"/>
            <a:ext cx="0" cy="5917627"/>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1DD8BE66-3188-BE4F-AFED-9689D3168135}"/>
              </a:ext>
            </a:extLst>
          </p:cNvPr>
          <p:cNvSpPr txBox="1">
            <a:spLocks/>
          </p:cNvSpPr>
          <p:nvPr userDrawn="1"/>
        </p:nvSpPr>
        <p:spPr>
          <a:xfrm>
            <a:off x="11585275" y="6357551"/>
            <a:ext cx="457200" cy="457200"/>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4D4C86-514C-E548-9565-906113EA0E2C}" type="slidenum">
              <a:rPr lang="en-US" altLang="zh-CN" sz="1800" b="1" smtClean="0">
                <a:solidFill>
                  <a:srgbClr val="2514FE"/>
                </a:solidFill>
                <a:ea typeface="宋体" pitchFamily="2" charset="-122"/>
              </a:rPr>
              <a:t>‹#›</a:t>
            </a:fld>
            <a:endParaRPr lang="en-US" altLang="zh-CN" sz="1800" b="1" dirty="0">
              <a:solidFill>
                <a:srgbClr val="2514FE"/>
              </a:solidFill>
              <a:ea typeface="宋体" pitchFamily="2" charset="-122"/>
            </a:endParaRPr>
          </a:p>
        </p:txBody>
      </p:sp>
      <p:pic>
        <p:nvPicPr>
          <p:cNvPr id="10" name="Picture 9">
            <a:extLst>
              <a:ext uri="{FF2B5EF4-FFF2-40B4-BE49-F238E27FC236}">
                <a16:creationId xmlns:a16="http://schemas.microsoft.com/office/drawing/2014/main" id="{D283C85C-11AD-9341-A8FB-A3372BD25DED}"/>
              </a:ext>
            </a:extLst>
          </p:cNvPr>
          <p:cNvPicPr>
            <a:picLocks noChangeAspect="1"/>
          </p:cNvPicPr>
          <p:nvPr userDrawn="1"/>
        </p:nvPicPr>
        <p:blipFill>
          <a:blip r:embed="rId2"/>
          <a:stretch>
            <a:fillRect/>
          </a:stretch>
        </p:blipFill>
        <p:spPr>
          <a:xfrm>
            <a:off x="0" y="22207"/>
            <a:ext cx="2322238" cy="646317"/>
          </a:xfrm>
          <a:prstGeom prst="rect">
            <a:avLst/>
          </a:prstGeom>
        </p:spPr>
      </p:pic>
      <p:sp>
        <p:nvSpPr>
          <p:cNvPr id="11" name="TextBox 10">
            <a:extLst>
              <a:ext uri="{FF2B5EF4-FFF2-40B4-BE49-F238E27FC236}">
                <a16:creationId xmlns:a16="http://schemas.microsoft.com/office/drawing/2014/main" id="{791A9895-D80E-3549-B683-17C5EC8F6C45}"/>
              </a:ext>
            </a:extLst>
          </p:cNvPr>
          <p:cNvSpPr txBox="1"/>
          <p:nvPr userDrawn="1"/>
        </p:nvSpPr>
        <p:spPr>
          <a:xfrm>
            <a:off x="2322238" y="5978"/>
            <a:ext cx="4333815" cy="646331"/>
          </a:xfrm>
          <a:prstGeom prst="rect">
            <a:avLst/>
          </a:prstGeom>
          <a:noFill/>
        </p:spPr>
        <p:txBody>
          <a:bodyPr wrap="none" rtlCol="0">
            <a:spAutoFit/>
          </a:bodyPr>
          <a:lstStyle/>
          <a:p>
            <a:r>
              <a:rPr lang="en-US" altLang="zh-CN" b="1" dirty="0">
                <a:solidFill>
                  <a:srgbClr val="0070C0"/>
                </a:solidFill>
              </a:rPr>
              <a:t>The</a:t>
            </a:r>
            <a:r>
              <a:rPr lang="zh-CN" altLang="en-US" b="1">
                <a:solidFill>
                  <a:srgbClr val="0070C0"/>
                </a:solidFill>
              </a:rPr>
              <a:t> </a:t>
            </a:r>
            <a:r>
              <a:rPr lang="en-US" b="1" dirty="0">
                <a:solidFill>
                  <a:srgbClr val="0070C0"/>
                </a:solidFill>
              </a:rPr>
              <a:t>Middle Atlantic Spring Conference 2021</a:t>
            </a:r>
          </a:p>
          <a:p>
            <a:r>
              <a:rPr lang="en-US" b="1" dirty="0">
                <a:solidFill>
                  <a:srgbClr val="0070C0"/>
                </a:solidFill>
              </a:rPr>
              <a:t>April 9-10, 2021 at Villanova University</a:t>
            </a:r>
          </a:p>
        </p:txBody>
      </p:sp>
    </p:spTree>
    <p:extLst>
      <p:ext uri="{BB962C8B-B14F-4D97-AF65-F5344CB8AC3E}">
        <p14:creationId xmlns:p14="http://schemas.microsoft.com/office/powerpoint/2010/main" val="357719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29AF-9445-E54E-819F-4F5B5495E65D}"/>
              </a:ext>
            </a:extLst>
          </p:cNvPr>
          <p:cNvSpPr>
            <a:spLocks noGrp="1"/>
          </p:cNvSpPr>
          <p:nvPr>
            <p:ph type="title"/>
          </p:nvPr>
        </p:nvSpPr>
        <p:spPr/>
        <p:txBody>
          <a:bodyPr/>
          <a:lstStyle>
            <a:lvl1pPr>
              <a:defRPr>
                <a:solidFill>
                  <a:srgbClr val="002060"/>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C5C3BA7-ABC7-4C40-8355-25D975BA06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30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D70BF3-1381-894C-859A-63C8F7DCD435}"/>
              </a:ext>
            </a:extLst>
          </p:cNvPr>
          <p:cNvSpPr>
            <a:spLocks noGrp="1"/>
          </p:cNvSpPr>
          <p:nvPr>
            <p:ph type="title" orient="vert"/>
          </p:nvPr>
        </p:nvSpPr>
        <p:spPr>
          <a:xfrm>
            <a:off x="8724900" y="365125"/>
            <a:ext cx="2628900" cy="5811838"/>
          </a:xfrm>
        </p:spPr>
        <p:txBody>
          <a:bodyPr vert="eaVert"/>
          <a:lstStyle>
            <a:lvl1pPr>
              <a:defRPr>
                <a:solidFill>
                  <a:srgbClr val="002060"/>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DEC2B39-DEEF-A845-8380-BE0907FFC0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82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F0E3-7FBF-F142-87F0-20EDEE64EDB7}"/>
              </a:ext>
            </a:extLst>
          </p:cNvPr>
          <p:cNvSpPr>
            <a:spLocks noGrp="1"/>
          </p:cNvSpPr>
          <p:nvPr>
            <p:ph type="title"/>
          </p:nvPr>
        </p:nvSpPr>
        <p:spPr/>
        <p:txBody>
          <a:bodyPr/>
          <a:lstStyle>
            <a:lvl1pPr>
              <a:defRPr>
                <a:solidFill>
                  <a:srgbClr val="0020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4F3780-A591-A84D-8511-B5B89F9EB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C99C5CF-D7FC-EF43-8E08-2FEC1450AAD9}"/>
              </a:ext>
            </a:extLst>
          </p:cNvPr>
          <p:cNvCxnSpPr>
            <a:cxnSpLocks/>
          </p:cNvCxnSpPr>
          <p:nvPr userDrawn="1"/>
        </p:nvCxnSpPr>
        <p:spPr>
          <a:xfrm>
            <a:off x="6656053" y="191530"/>
            <a:ext cx="5386422" cy="0"/>
          </a:xfrm>
          <a:prstGeom prst="line">
            <a:avLst/>
          </a:prstGeom>
          <a:ln w="698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FF084C-B87F-5643-A871-4D9A9CE862B9}"/>
              </a:ext>
            </a:extLst>
          </p:cNvPr>
          <p:cNvCxnSpPr>
            <a:cxnSpLocks/>
          </p:cNvCxnSpPr>
          <p:nvPr userDrawn="1"/>
        </p:nvCxnSpPr>
        <p:spPr>
          <a:xfrm>
            <a:off x="214184" y="668524"/>
            <a:ext cx="0" cy="5917627"/>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8798EA94-C89A-D648-BB34-43639654299B}"/>
              </a:ext>
            </a:extLst>
          </p:cNvPr>
          <p:cNvSpPr txBox="1">
            <a:spLocks/>
          </p:cNvSpPr>
          <p:nvPr userDrawn="1"/>
        </p:nvSpPr>
        <p:spPr>
          <a:xfrm>
            <a:off x="11585275" y="6357551"/>
            <a:ext cx="457200" cy="457200"/>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4D4C86-514C-E548-9565-906113EA0E2C}" type="slidenum">
              <a:rPr lang="en-US" altLang="zh-CN" sz="1800" b="1" smtClean="0">
                <a:solidFill>
                  <a:srgbClr val="2514FE"/>
                </a:solidFill>
                <a:ea typeface="宋体" pitchFamily="2" charset="-122"/>
              </a:rPr>
              <a:t>‹#›</a:t>
            </a:fld>
            <a:endParaRPr lang="en-US" altLang="zh-CN" sz="1800" b="1" dirty="0">
              <a:solidFill>
                <a:srgbClr val="2514FE"/>
              </a:solidFill>
              <a:ea typeface="宋体" pitchFamily="2" charset="-122"/>
            </a:endParaRPr>
          </a:p>
        </p:txBody>
      </p:sp>
      <p:pic>
        <p:nvPicPr>
          <p:cNvPr id="10" name="Picture 9">
            <a:extLst>
              <a:ext uri="{FF2B5EF4-FFF2-40B4-BE49-F238E27FC236}">
                <a16:creationId xmlns:a16="http://schemas.microsoft.com/office/drawing/2014/main" id="{14205CE8-B8AD-3B4F-9851-28CEDDAEDA5E}"/>
              </a:ext>
            </a:extLst>
          </p:cNvPr>
          <p:cNvPicPr>
            <a:picLocks noChangeAspect="1"/>
          </p:cNvPicPr>
          <p:nvPr userDrawn="1"/>
        </p:nvPicPr>
        <p:blipFill>
          <a:blip r:embed="rId2"/>
          <a:stretch>
            <a:fillRect/>
          </a:stretch>
        </p:blipFill>
        <p:spPr>
          <a:xfrm>
            <a:off x="0" y="22207"/>
            <a:ext cx="2322238" cy="646317"/>
          </a:xfrm>
          <a:prstGeom prst="rect">
            <a:avLst/>
          </a:prstGeom>
        </p:spPr>
      </p:pic>
      <p:sp>
        <p:nvSpPr>
          <p:cNvPr id="11" name="TextBox 10">
            <a:extLst>
              <a:ext uri="{FF2B5EF4-FFF2-40B4-BE49-F238E27FC236}">
                <a16:creationId xmlns:a16="http://schemas.microsoft.com/office/drawing/2014/main" id="{F1BFD632-21D6-714D-9C01-75CB75CDD98F}"/>
              </a:ext>
            </a:extLst>
          </p:cNvPr>
          <p:cNvSpPr txBox="1"/>
          <p:nvPr userDrawn="1"/>
        </p:nvSpPr>
        <p:spPr>
          <a:xfrm>
            <a:off x="2322238" y="5978"/>
            <a:ext cx="4333815" cy="646331"/>
          </a:xfrm>
          <a:prstGeom prst="rect">
            <a:avLst/>
          </a:prstGeom>
          <a:noFill/>
        </p:spPr>
        <p:txBody>
          <a:bodyPr wrap="none" rtlCol="0">
            <a:spAutoFit/>
          </a:bodyPr>
          <a:lstStyle/>
          <a:p>
            <a:r>
              <a:rPr lang="en-US" altLang="zh-CN" b="1" dirty="0">
                <a:solidFill>
                  <a:srgbClr val="0070C0"/>
                </a:solidFill>
              </a:rPr>
              <a:t>The</a:t>
            </a:r>
            <a:r>
              <a:rPr lang="zh-CN" altLang="en-US" b="1">
                <a:solidFill>
                  <a:srgbClr val="0070C0"/>
                </a:solidFill>
              </a:rPr>
              <a:t> </a:t>
            </a:r>
            <a:r>
              <a:rPr lang="en-US" b="1" dirty="0">
                <a:solidFill>
                  <a:srgbClr val="0070C0"/>
                </a:solidFill>
              </a:rPr>
              <a:t>Middle Atlantic Spring Conference 2021</a:t>
            </a:r>
          </a:p>
          <a:p>
            <a:r>
              <a:rPr lang="en-US" b="1" dirty="0">
                <a:solidFill>
                  <a:srgbClr val="0070C0"/>
                </a:solidFill>
              </a:rPr>
              <a:t>April 9-10, 2021 at Villanova University</a:t>
            </a:r>
          </a:p>
        </p:txBody>
      </p:sp>
    </p:spTree>
    <p:extLst>
      <p:ext uri="{BB962C8B-B14F-4D97-AF65-F5344CB8AC3E}">
        <p14:creationId xmlns:p14="http://schemas.microsoft.com/office/powerpoint/2010/main" val="275965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92C6-BA25-444E-B942-FDA52515AD34}"/>
              </a:ext>
            </a:extLst>
          </p:cNvPr>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E9E549-02DF-E049-95C5-935D261AD3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75941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01FBB-82EA-4A43-92B2-867BA32C259A}"/>
              </a:ext>
            </a:extLst>
          </p:cNvPr>
          <p:cNvSpPr>
            <a:spLocks noGrp="1"/>
          </p:cNvSpPr>
          <p:nvPr>
            <p:ph type="title"/>
          </p:nvPr>
        </p:nvSpPr>
        <p:spPr/>
        <p:txBody>
          <a:bodyPr/>
          <a:lstStyle>
            <a:lvl1pPr>
              <a:defRPr>
                <a:solidFill>
                  <a:srgbClr val="0020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3413867-9720-2543-ACD0-7CB708A9E9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ECCEAE-5A8E-8947-91BA-9B4339A9C9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038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B0D00-E986-0742-9F71-A20BE6F1B20A}"/>
              </a:ext>
            </a:extLst>
          </p:cNvPr>
          <p:cNvSpPr>
            <a:spLocks noGrp="1"/>
          </p:cNvSpPr>
          <p:nvPr>
            <p:ph type="title"/>
          </p:nvPr>
        </p:nvSpPr>
        <p:spPr>
          <a:xfrm>
            <a:off x="839788" y="365125"/>
            <a:ext cx="10515600" cy="1325563"/>
          </a:xfrm>
        </p:spPr>
        <p:txBody>
          <a:bodyPr/>
          <a:lstStyle>
            <a:lvl1pPr>
              <a:defRPr>
                <a:solidFill>
                  <a:srgbClr val="002060"/>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2E04C6-AC67-7849-96EF-5F38EDD4A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F34540-684F-5146-ACD0-A5BAD3E339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618761-9367-6149-9794-B83D4BF698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596BFC-B241-9247-99B3-4AE926D8B1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121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BC32-655D-5C4E-B44E-272072E1BA86}"/>
              </a:ext>
            </a:extLst>
          </p:cNvPr>
          <p:cNvSpPr>
            <a:spLocks noGrp="1"/>
          </p:cNvSpPr>
          <p:nvPr>
            <p:ph type="title"/>
          </p:nvPr>
        </p:nvSpPr>
        <p:spPr/>
        <p:txBody>
          <a:bodyPr/>
          <a:lstStyle>
            <a:lvl1pPr>
              <a:defRPr>
                <a:solidFill>
                  <a:srgbClr val="002060"/>
                </a:solidFill>
              </a:defRPr>
            </a:lvl1pPr>
          </a:lstStyle>
          <a:p>
            <a:r>
              <a:rPr lang="en-US"/>
              <a:t>Click to edit Master title style</a:t>
            </a:r>
            <a:endParaRPr lang="en-US" dirty="0"/>
          </a:p>
        </p:txBody>
      </p:sp>
    </p:spTree>
    <p:extLst>
      <p:ext uri="{BB962C8B-B14F-4D97-AF65-F5344CB8AC3E}">
        <p14:creationId xmlns:p14="http://schemas.microsoft.com/office/powerpoint/2010/main" val="250816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76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4A0A-D92C-A548-BBAC-C2837C8DD7CF}"/>
              </a:ext>
            </a:extLst>
          </p:cNvPr>
          <p:cNvSpPr>
            <a:spLocks noGrp="1"/>
          </p:cNvSpPr>
          <p:nvPr>
            <p:ph type="title"/>
          </p:nvPr>
        </p:nvSpPr>
        <p:spPr>
          <a:xfrm>
            <a:off x="839788" y="457200"/>
            <a:ext cx="3932237" cy="1600200"/>
          </a:xfrm>
        </p:spPr>
        <p:txBody>
          <a:bodyPr anchor="b"/>
          <a:lstStyle>
            <a:lvl1pPr>
              <a:defRPr sz="3200">
                <a:solidFill>
                  <a:srgbClr val="0020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A2ED43-14E5-0147-AFFB-12B923197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53804A-C6F9-5941-A40A-73683892C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243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A01-F6E1-E94D-867E-3FC2114D37B7}"/>
              </a:ext>
            </a:extLst>
          </p:cNvPr>
          <p:cNvSpPr>
            <a:spLocks noGrp="1"/>
          </p:cNvSpPr>
          <p:nvPr>
            <p:ph type="title"/>
          </p:nvPr>
        </p:nvSpPr>
        <p:spPr>
          <a:xfrm>
            <a:off x="839788" y="457200"/>
            <a:ext cx="3932237" cy="1600200"/>
          </a:xfrm>
        </p:spPr>
        <p:txBody>
          <a:bodyPr anchor="b"/>
          <a:lstStyle>
            <a:lvl1pPr>
              <a:defRPr sz="3200">
                <a:solidFill>
                  <a:srgbClr val="002060"/>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B04090A-74B5-DB47-9335-9B6724EB3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B96C7DB-2041-9A48-81B2-15CBC77E8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680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BAF9C-07CE-0146-B4EF-DD3006B42A05}"/>
              </a:ext>
            </a:extLst>
          </p:cNvPr>
          <p:cNvSpPr>
            <a:spLocks noGrp="1"/>
          </p:cNvSpPr>
          <p:nvPr>
            <p:ph type="title"/>
          </p:nvPr>
        </p:nvSpPr>
        <p:spPr>
          <a:xfrm>
            <a:off x="838200" y="48384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52B2544-3C64-EE40-B740-2E6E368C6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C9A77270-149F-4942-99F7-9EDEFCE9D501}"/>
              </a:ext>
            </a:extLst>
          </p:cNvPr>
          <p:cNvCxnSpPr>
            <a:cxnSpLocks/>
          </p:cNvCxnSpPr>
          <p:nvPr userDrawn="1"/>
        </p:nvCxnSpPr>
        <p:spPr>
          <a:xfrm>
            <a:off x="6656053" y="191530"/>
            <a:ext cx="5386422" cy="0"/>
          </a:xfrm>
          <a:prstGeom prst="line">
            <a:avLst/>
          </a:prstGeom>
          <a:ln w="698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77A7444-686C-444D-951D-8F3C9B8733CA}"/>
              </a:ext>
            </a:extLst>
          </p:cNvPr>
          <p:cNvCxnSpPr>
            <a:cxnSpLocks/>
          </p:cNvCxnSpPr>
          <p:nvPr userDrawn="1"/>
        </p:nvCxnSpPr>
        <p:spPr>
          <a:xfrm>
            <a:off x="214184" y="668524"/>
            <a:ext cx="0" cy="5917627"/>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578FBF28-2582-3549-AF20-FF5180D068CD}"/>
              </a:ext>
            </a:extLst>
          </p:cNvPr>
          <p:cNvSpPr txBox="1">
            <a:spLocks/>
          </p:cNvSpPr>
          <p:nvPr userDrawn="1"/>
        </p:nvSpPr>
        <p:spPr>
          <a:xfrm>
            <a:off x="11585275" y="6357551"/>
            <a:ext cx="457200" cy="457200"/>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4D4C86-514C-E548-9565-906113EA0E2C}" type="slidenum">
              <a:rPr lang="en-US" altLang="zh-CN" sz="1800" b="1" smtClean="0">
                <a:solidFill>
                  <a:srgbClr val="2514FE"/>
                </a:solidFill>
                <a:ea typeface="宋体" pitchFamily="2" charset="-122"/>
              </a:rPr>
              <a:t>‹#›</a:t>
            </a:fld>
            <a:endParaRPr lang="en-US" altLang="zh-CN" sz="1800" b="1" dirty="0">
              <a:solidFill>
                <a:srgbClr val="2514FE"/>
              </a:solidFill>
              <a:ea typeface="宋体" pitchFamily="2" charset="-122"/>
            </a:endParaRPr>
          </a:p>
        </p:txBody>
      </p:sp>
      <p:pic>
        <p:nvPicPr>
          <p:cNvPr id="10" name="Picture 9">
            <a:extLst>
              <a:ext uri="{FF2B5EF4-FFF2-40B4-BE49-F238E27FC236}">
                <a16:creationId xmlns:a16="http://schemas.microsoft.com/office/drawing/2014/main" id="{E6622213-DAB2-4E4C-B8F3-57A95B0D191B}"/>
              </a:ext>
            </a:extLst>
          </p:cNvPr>
          <p:cNvPicPr>
            <a:picLocks noChangeAspect="1"/>
          </p:cNvPicPr>
          <p:nvPr userDrawn="1"/>
        </p:nvPicPr>
        <p:blipFill>
          <a:blip r:embed="rId13"/>
          <a:stretch>
            <a:fillRect/>
          </a:stretch>
        </p:blipFill>
        <p:spPr>
          <a:xfrm>
            <a:off x="0" y="22207"/>
            <a:ext cx="2322238" cy="646317"/>
          </a:xfrm>
          <a:prstGeom prst="rect">
            <a:avLst/>
          </a:prstGeom>
        </p:spPr>
      </p:pic>
      <p:sp>
        <p:nvSpPr>
          <p:cNvPr id="11" name="TextBox 10">
            <a:extLst>
              <a:ext uri="{FF2B5EF4-FFF2-40B4-BE49-F238E27FC236}">
                <a16:creationId xmlns:a16="http://schemas.microsoft.com/office/drawing/2014/main" id="{8AAB761F-488D-9540-8789-C20BB73B1A34}"/>
              </a:ext>
            </a:extLst>
          </p:cNvPr>
          <p:cNvSpPr txBox="1"/>
          <p:nvPr userDrawn="1"/>
        </p:nvSpPr>
        <p:spPr>
          <a:xfrm>
            <a:off x="2322238" y="5978"/>
            <a:ext cx="4333815" cy="646331"/>
          </a:xfrm>
          <a:prstGeom prst="rect">
            <a:avLst/>
          </a:prstGeom>
          <a:noFill/>
        </p:spPr>
        <p:txBody>
          <a:bodyPr wrap="none" rtlCol="0">
            <a:spAutoFit/>
          </a:bodyPr>
          <a:lstStyle/>
          <a:p>
            <a:r>
              <a:rPr lang="en-US" altLang="zh-CN" b="1" dirty="0">
                <a:solidFill>
                  <a:srgbClr val="0070C0"/>
                </a:solidFill>
              </a:rPr>
              <a:t>The</a:t>
            </a:r>
            <a:r>
              <a:rPr lang="zh-CN" altLang="en-US" b="1">
                <a:solidFill>
                  <a:srgbClr val="0070C0"/>
                </a:solidFill>
              </a:rPr>
              <a:t> </a:t>
            </a:r>
            <a:r>
              <a:rPr lang="en-US" b="1" dirty="0">
                <a:solidFill>
                  <a:srgbClr val="0070C0"/>
                </a:solidFill>
              </a:rPr>
              <a:t>Middle Atlantic Spring Conference 2021</a:t>
            </a:r>
          </a:p>
          <a:p>
            <a:r>
              <a:rPr lang="en-US" b="1" dirty="0">
                <a:solidFill>
                  <a:srgbClr val="0070C0"/>
                </a:solidFill>
              </a:rPr>
              <a:t>April 9-10, 2021 at Villanova University</a:t>
            </a:r>
          </a:p>
        </p:txBody>
      </p:sp>
    </p:spTree>
    <p:extLst>
      <p:ext uri="{BB962C8B-B14F-4D97-AF65-F5344CB8AC3E}">
        <p14:creationId xmlns:p14="http://schemas.microsoft.com/office/powerpoint/2010/main" val="4204864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owl.excelsior.edu/educator-resources/owl-across-disciplines/owl-across-the-disciplines-grammar-and-usage/" TargetMode="External"/><Relationship Id="rId7" Type="http://schemas.openxmlformats.org/officeDocument/2006/relationships/hyperlink" Target="http://profslusos.blogspot.com/2013_08_01_archive.html" TargetMode="Externa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freepngimg.com/png/72547-thinking-photography-question-mark-man-stock" TargetMode="External"/><Relationship Id="rId4" Type="http://schemas.openxmlformats.org/officeDocument/2006/relationships/image" Target="../media/image16.png"/><Relationship Id="rId9" Type="http://schemas.openxmlformats.org/officeDocument/2006/relationships/hyperlink" Target="http://cute-pictures.blogspot.com/2011/08/75-free-stock-images-3d-human-character.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w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6.png"/><Relationship Id="rId4" Type="http://schemas.openxmlformats.org/officeDocument/2006/relationships/image" Target="../media/image5.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1459-708C-324A-8621-4DDCC98F5773}"/>
              </a:ext>
            </a:extLst>
          </p:cNvPr>
          <p:cNvSpPr>
            <a:spLocks noGrp="1"/>
          </p:cNvSpPr>
          <p:nvPr>
            <p:ph type="ctrTitle"/>
          </p:nvPr>
        </p:nvSpPr>
        <p:spPr>
          <a:xfrm>
            <a:off x="1524000" y="1285643"/>
            <a:ext cx="9144000" cy="2387600"/>
          </a:xfrm>
        </p:spPr>
        <p:txBody>
          <a:bodyPr>
            <a:normAutofit fontScale="90000"/>
          </a:bodyPr>
          <a:lstStyle/>
          <a:p>
            <a:r>
              <a:rPr lang="en-US" b="1" dirty="0"/>
              <a:t>System Architecture, the Missing Piece of Engineering Education </a:t>
            </a:r>
            <a:endParaRPr lang="en-US" dirty="0"/>
          </a:p>
        </p:txBody>
      </p:sp>
      <p:sp>
        <p:nvSpPr>
          <p:cNvPr id="3" name="Subtitle 2">
            <a:extLst>
              <a:ext uri="{FF2B5EF4-FFF2-40B4-BE49-F238E27FC236}">
                <a16:creationId xmlns:a16="http://schemas.microsoft.com/office/drawing/2014/main" id="{5B5D872B-B235-D24F-90FF-DE17137F6AC8}"/>
              </a:ext>
            </a:extLst>
          </p:cNvPr>
          <p:cNvSpPr>
            <a:spLocks noGrp="1"/>
          </p:cNvSpPr>
          <p:nvPr>
            <p:ph type="subTitle" idx="1"/>
          </p:nvPr>
        </p:nvSpPr>
        <p:spPr>
          <a:xfrm>
            <a:off x="1524000" y="3765318"/>
            <a:ext cx="9144000" cy="1655762"/>
          </a:xfrm>
        </p:spPr>
        <p:txBody>
          <a:bodyPr/>
          <a:lstStyle/>
          <a:p>
            <a:r>
              <a:rPr lang="en-US" dirty="0"/>
              <a:t>Eric B. Dano, Ph.D.</a:t>
            </a:r>
          </a:p>
          <a:p>
            <a:r>
              <a:rPr lang="en-US" dirty="0"/>
              <a:t>BAE Systems, Electronic Systems (ES)</a:t>
            </a:r>
          </a:p>
          <a:p>
            <a:r>
              <a:rPr lang="en-US" dirty="0"/>
              <a:t>eric.b.dano@baesystems.com</a:t>
            </a:r>
          </a:p>
          <a:p>
            <a:endParaRPr lang="en-US" dirty="0"/>
          </a:p>
        </p:txBody>
      </p:sp>
      <p:sp>
        <p:nvSpPr>
          <p:cNvPr id="4" name="Rectangle 3">
            <a:extLst>
              <a:ext uri="{FF2B5EF4-FFF2-40B4-BE49-F238E27FC236}">
                <a16:creationId xmlns:a16="http://schemas.microsoft.com/office/drawing/2014/main" id="{AB49058A-F3FF-5741-B93C-9C6981B7E4CF}"/>
              </a:ext>
            </a:extLst>
          </p:cNvPr>
          <p:cNvSpPr/>
          <p:nvPr/>
        </p:nvSpPr>
        <p:spPr>
          <a:xfrm>
            <a:off x="4360138" y="6535847"/>
            <a:ext cx="3471720" cy="276999"/>
          </a:xfrm>
          <a:prstGeom prst="rect">
            <a:avLst/>
          </a:prstGeom>
        </p:spPr>
        <p:txBody>
          <a:bodyPr wrap="none">
            <a:spAutoFit/>
          </a:bodyPr>
          <a:lstStyle/>
          <a:p>
            <a:pPr algn="ctr"/>
            <a:r>
              <a:rPr lang="en-US" sz="1200" b="1" dirty="0">
                <a:latin typeface="TimesNewRoman"/>
                <a:ea typeface="Times New Roman" panose="02020603050405020304" pitchFamily="18" charset="0"/>
                <a:cs typeface="TimesNewRoman"/>
              </a:rPr>
              <a:t>Not export controlled per ES-CEMA-021521-0057</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5344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128E-16A4-5548-8B34-A9487975DDF9}"/>
              </a:ext>
            </a:extLst>
          </p:cNvPr>
          <p:cNvSpPr>
            <a:spLocks noGrp="1"/>
          </p:cNvSpPr>
          <p:nvPr>
            <p:ph type="title"/>
          </p:nvPr>
        </p:nvSpPr>
        <p:spPr>
          <a:xfrm>
            <a:off x="571072" y="761249"/>
            <a:ext cx="10515600" cy="553843"/>
          </a:xfrm>
        </p:spPr>
        <p:txBody>
          <a:bodyPr>
            <a:noAutofit/>
          </a:bodyPr>
          <a:lstStyle/>
          <a:p>
            <a:r>
              <a:rPr lang="en-US" sz="3600" dirty="0"/>
              <a:t>Domain Specific Architectural Development (2 of 2) </a:t>
            </a:r>
          </a:p>
        </p:txBody>
      </p:sp>
      <p:graphicFrame>
        <p:nvGraphicFramePr>
          <p:cNvPr id="7" name="Table 7">
            <a:extLst>
              <a:ext uri="{FF2B5EF4-FFF2-40B4-BE49-F238E27FC236}">
                <a16:creationId xmlns:a16="http://schemas.microsoft.com/office/drawing/2014/main" id="{A23BA69E-2C46-A54D-8252-66B740D0DCEB}"/>
              </a:ext>
            </a:extLst>
          </p:cNvPr>
          <p:cNvGraphicFramePr>
            <a:graphicFrameLocks noGrp="1"/>
          </p:cNvGraphicFramePr>
          <p:nvPr>
            <p:ph idx="1"/>
            <p:extLst>
              <p:ext uri="{D42A27DB-BD31-4B8C-83A1-F6EECF244321}">
                <p14:modId xmlns:p14="http://schemas.microsoft.com/office/powerpoint/2010/main" val="137578692"/>
              </p:ext>
            </p:extLst>
          </p:nvPr>
        </p:nvGraphicFramePr>
        <p:xfrm>
          <a:off x="461771" y="1397284"/>
          <a:ext cx="11268456" cy="3114040"/>
        </p:xfrm>
        <a:graphic>
          <a:graphicData uri="http://schemas.openxmlformats.org/drawingml/2006/table">
            <a:tbl>
              <a:tblPr firstRow="1" bandRow="1">
                <a:tableStyleId>{5C22544A-7EE6-4342-B048-85BDC9FD1C3A}</a:tableStyleId>
              </a:tblPr>
              <a:tblGrid>
                <a:gridCol w="1463267">
                  <a:extLst>
                    <a:ext uri="{9D8B030D-6E8A-4147-A177-3AD203B41FA5}">
                      <a16:colId xmlns:a16="http://schemas.microsoft.com/office/drawing/2014/main" val="2073060364"/>
                    </a:ext>
                  </a:extLst>
                </a:gridCol>
                <a:gridCol w="4949725">
                  <a:extLst>
                    <a:ext uri="{9D8B030D-6E8A-4147-A177-3AD203B41FA5}">
                      <a16:colId xmlns:a16="http://schemas.microsoft.com/office/drawing/2014/main" val="1211172906"/>
                    </a:ext>
                  </a:extLst>
                </a:gridCol>
                <a:gridCol w="4855464">
                  <a:extLst>
                    <a:ext uri="{9D8B030D-6E8A-4147-A177-3AD203B41FA5}">
                      <a16:colId xmlns:a16="http://schemas.microsoft.com/office/drawing/2014/main" val="506308347"/>
                    </a:ext>
                  </a:extLst>
                </a:gridCol>
              </a:tblGrid>
              <a:tr h="370840">
                <a:tc>
                  <a:txBody>
                    <a:bodyPr/>
                    <a:lstStyle/>
                    <a:p>
                      <a:r>
                        <a:rPr lang="en-US" dirty="0"/>
                        <a:t>AD Aspect</a:t>
                      </a:r>
                    </a:p>
                  </a:txBody>
                  <a:tcPr/>
                </a:tc>
                <a:tc>
                  <a:txBody>
                    <a:bodyPr/>
                    <a:lstStyle/>
                    <a:p>
                      <a:pPr algn="ctr"/>
                      <a:r>
                        <a:rPr lang="en-US" dirty="0"/>
                        <a:t>Defense System</a:t>
                      </a:r>
                    </a:p>
                  </a:txBody>
                  <a:tcPr/>
                </a:tc>
                <a:tc>
                  <a:txBody>
                    <a:bodyPr/>
                    <a:lstStyle/>
                    <a:p>
                      <a:pPr algn="ctr"/>
                      <a:r>
                        <a:rPr lang="en-US" dirty="0"/>
                        <a:t>Humanitarian Aid System</a:t>
                      </a:r>
                    </a:p>
                  </a:txBody>
                  <a:tcPr/>
                </a:tc>
                <a:extLst>
                  <a:ext uri="{0D108BD9-81ED-4DB2-BD59-A6C34878D82A}">
                    <a16:rowId xmlns:a16="http://schemas.microsoft.com/office/drawing/2014/main" val="475227861"/>
                  </a:ext>
                </a:extLst>
              </a:tr>
              <a:tr h="370840">
                <a:tc>
                  <a:txBody>
                    <a:bodyPr/>
                    <a:lstStyle/>
                    <a:p>
                      <a:r>
                        <a:rPr lang="en-US" sz="1600" dirty="0"/>
                        <a:t>System Environment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Defense systems are designed to work over a wide range of harsh environments characterized by extreme temperatures, highly dynamic vibration/shock, electromagnetic effects, toxic chemical or radiation, etc., and deployments in land, air, sea or space environments.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The humanitarian system’s environment may vary significantly due to climate, weather and season, however it is almost always a land-based application and does not require the level of hardening of defense systems. </a:t>
                      </a:r>
                    </a:p>
                  </a:txBody>
                  <a:tcPr/>
                </a:tc>
                <a:extLst>
                  <a:ext uri="{0D108BD9-81ED-4DB2-BD59-A6C34878D82A}">
                    <a16:rowId xmlns:a16="http://schemas.microsoft.com/office/drawing/2014/main" val="352991733"/>
                  </a:ext>
                </a:extLst>
              </a:tr>
              <a:tr h="370840">
                <a:tc>
                  <a:txBody>
                    <a:bodyPr/>
                    <a:lstStyle/>
                    <a:p>
                      <a:r>
                        <a:rPr lang="en-US" sz="1600" dirty="0"/>
                        <a:t>Standards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Standards are significant for defense systems as the customer looks for both longevity of systems and the ability to perform rapid capability insertion and obsolescence mitigation.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Systems typically have standards in the areas of security,   open architecture, and open hardware/software.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Production and manufacturing of systems is just as important as development and is also bound by several standards.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For humanitarian systems, there is typically only commodity materials used (e.g. food , water, shelter, etc.), so that only local codes directly apply, as opposed to the rigorous development and production standards which defense systems must meet. </a:t>
                      </a:r>
                    </a:p>
                  </a:txBody>
                  <a:tcPr/>
                </a:tc>
                <a:extLst>
                  <a:ext uri="{0D108BD9-81ED-4DB2-BD59-A6C34878D82A}">
                    <a16:rowId xmlns:a16="http://schemas.microsoft.com/office/drawing/2014/main" val="1410535405"/>
                  </a:ext>
                </a:extLst>
              </a:tr>
            </a:tbl>
          </a:graphicData>
        </a:graphic>
      </p:graphicFrame>
      <p:sp>
        <p:nvSpPr>
          <p:cNvPr id="9" name="Rectangle 8">
            <a:extLst>
              <a:ext uri="{FF2B5EF4-FFF2-40B4-BE49-F238E27FC236}">
                <a16:creationId xmlns:a16="http://schemas.microsoft.com/office/drawing/2014/main" id="{FEE6B099-DA33-724A-AAD8-7763BDA3803A}"/>
              </a:ext>
            </a:extLst>
          </p:cNvPr>
          <p:cNvSpPr/>
          <p:nvPr/>
        </p:nvSpPr>
        <p:spPr>
          <a:xfrm>
            <a:off x="770889" y="4896019"/>
            <a:ext cx="10650219" cy="141577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Arial" panose="020B0604020202020204" pitchFamily="34" charset="0"/>
              <a:buChar char="•"/>
            </a:pPr>
            <a:r>
              <a:rPr lang="en-US" dirty="0"/>
              <a:t>Each domain will have unique elements which needs to be customized in a practitioner’s education and training at the organizational level</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u="sng" dirty="0"/>
              <a:t>Systems Thinking will serve all domains as is the foundation of teaching system architecture</a:t>
            </a:r>
            <a:r>
              <a:rPr lang="en-US" dirty="0"/>
              <a:t>  </a:t>
            </a:r>
            <a:r>
              <a:rPr lang="en-US" dirty="0">
                <a:sym typeface="Wingdings" pitchFamily="2" charset="2"/>
              </a:rPr>
              <a:t> Must be implemented into all undergraduate engineering education and advanced in organizations</a:t>
            </a:r>
            <a:endParaRPr lang="en-US" dirty="0"/>
          </a:p>
        </p:txBody>
      </p:sp>
    </p:spTree>
    <p:extLst>
      <p:ext uri="{BB962C8B-B14F-4D97-AF65-F5344CB8AC3E}">
        <p14:creationId xmlns:p14="http://schemas.microsoft.com/office/powerpoint/2010/main" val="247663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128E-16A4-5548-8B34-A9487975DDF9}"/>
              </a:ext>
            </a:extLst>
          </p:cNvPr>
          <p:cNvSpPr>
            <a:spLocks noGrp="1"/>
          </p:cNvSpPr>
          <p:nvPr>
            <p:ph type="title"/>
          </p:nvPr>
        </p:nvSpPr>
        <p:spPr>
          <a:xfrm>
            <a:off x="4424309" y="3338913"/>
            <a:ext cx="3343381" cy="553843"/>
          </a:xfrm>
        </p:spPr>
        <p:txBody>
          <a:bodyPr>
            <a:noAutofit/>
          </a:bodyPr>
          <a:lstStyle/>
          <a:p>
            <a:r>
              <a:rPr lang="en-US" sz="6000" dirty="0"/>
              <a:t>Questions</a:t>
            </a:r>
          </a:p>
        </p:txBody>
      </p:sp>
      <p:pic>
        <p:nvPicPr>
          <p:cNvPr id="5" name="Picture 4" descr="Icon&#10;&#10;Description automatically generated">
            <a:extLst>
              <a:ext uri="{FF2B5EF4-FFF2-40B4-BE49-F238E27FC236}">
                <a16:creationId xmlns:a16="http://schemas.microsoft.com/office/drawing/2014/main" id="{A429B07B-A9C3-5947-B70C-9621C2BB3B7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67690" y="2041743"/>
            <a:ext cx="3012510" cy="3012510"/>
          </a:xfrm>
          <a:prstGeom prst="rect">
            <a:avLst/>
          </a:prstGeom>
        </p:spPr>
      </p:pic>
      <p:pic>
        <p:nvPicPr>
          <p:cNvPr id="11" name="Picture 10" descr="Icon&#10;&#10;Description automatically generated">
            <a:extLst>
              <a:ext uri="{FF2B5EF4-FFF2-40B4-BE49-F238E27FC236}">
                <a16:creationId xmlns:a16="http://schemas.microsoft.com/office/drawing/2014/main" id="{8101D7B7-8776-3142-AF34-B6337E7EC78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532942" y="1922744"/>
            <a:ext cx="3012511" cy="3012511"/>
          </a:xfrm>
          <a:prstGeom prst="rect">
            <a:avLst/>
          </a:prstGeom>
        </p:spPr>
      </p:pic>
      <p:pic>
        <p:nvPicPr>
          <p:cNvPr id="14" name="Picture 13" descr="Icon&#10;&#10;Description automatically generated">
            <a:extLst>
              <a:ext uri="{FF2B5EF4-FFF2-40B4-BE49-F238E27FC236}">
                <a16:creationId xmlns:a16="http://schemas.microsoft.com/office/drawing/2014/main" id="{23A90771-9E6C-1546-9D00-4BB17023AB1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675397" y="4183693"/>
            <a:ext cx="2507163" cy="2674307"/>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71D025EC-3071-3443-8426-66328F3182B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926114" y="663402"/>
            <a:ext cx="2005731" cy="2674308"/>
          </a:xfrm>
          <a:prstGeom prst="rect">
            <a:avLst/>
          </a:prstGeom>
        </p:spPr>
      </p:pic>
    </p:spTree>
    <p:extLst>
      <p:ext uri="{BB962C8B-B14F-4D97-AF65-F5344CB8AC3E}">
        <p14:creationId xmlns:p14="http://schemas.microsoft.com/office/powerpoint/2010/main" val="321314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44F3C-621F-1E4A-BD0F-ADD02C2335F1}"/>
              </a:ext>
            </a:extLst>
          </p:cNvPr>
          <p:cNvSpPr>
            <a:spLocks noGrp="1"/>
          </p:cNvSpPr>
          <p:nvPr>
            <p:ph idx="1"/>
          </p:nvPr>
        </p:nvSpPr>
        <p:spPr>
          <a:xfrm>
            <a:off x="838200" y="800100"/>
            <a:ext cx="10515600" cy="5376863"/>
          </a:xfrm>
        </p:spPr>
        <p:txBody>
          <a:bodyPr>
            <a:normAutofit fontScale="47500" lnSpcReduction="20000"/>
          </a:bodyPr>
          <a:lstStyle/>
          <a:p>
            <a:pPr marL="0" indent="0">
              <a:buNone/>
            </a:pPr>
            <a:r>
              <a:rPr lang="en-US" sz="3400" b="1" dirty="0"/>
              <a:t>References</a:t>
            </a:r>
            <a:endParaRPr lang="en-US" sz="3400" dirty="0"/>
          </a:p>
          <a:p>
            <a:pPr marL="0" indent="0">
              <a:buNone/>
            </a:pPr>
            <a:r>
              <a:rPr lang="en-US" dirty="0"/>
              <a:t>[1] H. Simon, “The architecture of complexity,” in </a:t>
            </a:r>
            <a:r>
              <a:rPr lang="en-US" i="1" dirty="0"/>
              <a:t>Proceedings of the American Philosophy Society, </a:t>
            </a:r>
            <a:r>
              <a:rPr lang="en-US" dirty="0"/>
              <a:t>vol. 106, no. 6, pp. 467-482, 1962.</a:t>
            </a:r>
          </a:p>
          <a:p>
            <a:pPr marL="0" indent="0">
              <a:buNone/>
            </a:pPr>
            <a:r>
              <a:rPr lang="en-US" dirty="0"/>
              <a:t>[4] E. Crawley, B. Cameron and S. Selva, </a:t>
            </a:r>
            <a:r>
              <a:rPr lang="en-US" i="1" dirty="0"/>
              <a:t>System Architecture - Strategy and Product Development for Complex Systems.</a:t>
            </a:r>
            <a:r>
              <a:rPr lang="en-US" dirty="0"/>
              <a:t> Hoboken, NJ: Pearson Higher Education Inc, 2016.</a:t>
            </a:r>
          </a:p>
          <a:p>
            <a:pPr marL="0" indent="0">
              <a:buNone/>
            </a:pPr>
            <a:r>
              <a:rPr lang="en-US" dirty="0"/>
              <a:t>[5] E. Rechtin, </a:t>
            </a:r>
            <a:r>
              <a:rPr lang="en-US" i="1" dirty="0"/>
              <a:t>Systems Architecting: Creating &amp; Building Complex Systems</a:t>
            </a:r>
            <a:r>
              <a:rPr lang="en-US" dirty="0"/>
              <a:t>. Upper Saddle River, NJ: Prentice Hall PTR, 1991.</a:t>
            </a:r>
          </a:p>
          <a:p>
            <a:pPr marL="0" indent="0">
              <a:buNone/>
            </a:pPr>
            <a:r>
              <a:rPr lang="en-US" dirty="0"/>
              <a:t>[6] A. M. Madni, “Generating novel options during system architecting: Psychological principles, system thinking, and computer-based aiding,” </a:t>
            </a:r>
            <a:r>
              <a:rPr lang="en-US" i="1" dirty="0"/>
              <a:t>Systems Engineering, </a:t>
            </a:r>
            <a:r>
              <a:rPr lang="en-US" dirty="0"/>
              <a:t>vol. 17, no. 1, pp. 1-9, 2014.</a:t>
            </a:r>
          </a:p>
          <a:p>
            <a:pPr marL="0" indent="0">
              <a:buNone/>
            </a:pPr>
            <a:r>
              <a:rPr lang="en-US" dirty="0"/>
              <a:t>[7] A. M. Madni, “Transdisciplinarity:  Reaching beyond disciplines to find connections,” </a:t>
            </a:r>
            <a:r>
              <a:rPr lang="en-US" i="1" dirty="0"/>
              <a:t>Transactions of the Society for Design and Process Science (SDPS), </a:t>
            </a:r>
            <a:r>
              <a:rPr lang="en-US" dirty="0"/>
              <a:t>vol. 11, no. 1, pp. 1-11, March 2007.</a:t>
            </a:r>
          </a:p>
          <a:p>
            <a:pPr marL="0" indent="0">
              <a:buNone/>
            </a:pPr>
            <a:r>
              <a:rPr lang="en-US" dirty="0"/>
              <a:t>[8] A. M. Madni and A. M. Ross, “Exploring concept trade-offs,” in </a:t>
            </a:r>
            <a:r>
              <a:rPr lang="en-US" i="1" dirty="0"/>
              <a:t>Trade-off Analytics</a:t>
            </a:r>
            <a:r>
              <a:rPr lang="en-US" dirty="0"/>
              <a:t>, G. S. Parnell, Ed., Hoboken, NJ: John Wiley and Sons Inc., 2016.</a:t>
            </a:r>
          </a:p>
          <a:p>
            <a:pPr marL="0" indent="0">
              <a:buNone/>
            </a:pPr>
            <a:r>
              <a:rPr lang="en-US" dirty="0"/>
              <a:t>[9] E. Ordoukhanian and A. M. Madni, “System Trade-offs in Multi-UAV Networks,” in </a:t>
            </a:r>
            <a:r>
              <a:rPr lang="en-US" i="1" dirty="0"/>
              <a:t>Proceedings of the AIAA SPACE 2015 Conference and Exposition, Pasadena, CA, USA, 2015</a:t>
            </a:r>
            <a:r>
              <a:rPr lang="en-US" dirty="0"/>
              <a:t>. </a:t>
            </a:r>
          </a:p>
          <a:p>
            <a:pPr marL="0" indent="0">
              <a:buNone/>
            </a:pPr>
            <a:r>
              <a:rPr lang="en-US" dirty="0"/>
              <a:t>[10] F. Kockler, T. Withers, J. Poodiack and M. Gierman, </a:t>
            </a:r>
            <a:r>
              <a:rPr lang="en-US" i="1" dirty="0"/>
              <a:t>Systems Engineering Management Guide AD-A223-168</a:t>
            </a:r>
            <a:r>
              <a:rPr lang="en-US" dirty="0"/>
              <a:t>. Ft. Belvoir, VA: Defense Systems Management College Publication, Jan. 1990.</a:t>
            </a:r>
          </a:p>
          <a:p>
            <a:pPr marL="0" indent="0">
              <a:buNone/>
            </a:pPr>
            <a:r>
              <a:rPr lang="en-US" dirty="0"/>
              <a:t>[11] C. Coulston and R. M. Ford, "Teaching functional decomposition for the design of electrical and computer systems," in </a:t>
            </a:r>
            <a:r>
              <a:rPr lang="en-US" i="1" dirty="0"/>
              <a:t>Proceedings of the 34th Annual Frontiers in Education Conference, FIE 2004, Savannah, GA, USA, pp. F4G6-11, 2004</a:t>
            </a:r>
            <a:r>
              <a:rPr lang="en-US" dirty="0"/>
              <a:t>.</a:t>
            </a:r>
          </a:p>
          <a:p>
            <a:pPr marL="0" indent="0">
              <a:buNone/>
            </a:pPr>
            <a:r>
              <a:rPr lang="en-US" dirty="0"/>
              <a:t>[12] R. Taylor, N. Medvidovic and E. Dashofy, </a:t>
            </a:r>
            <a:r>
              <a:rPr lang="en-US" i="1" dirty="0"/>
              <a:t>Software Architecture - Foundations, Theory and Practice</a:t>
            </a:r>
            <a:r>
              <a:rPr lang="en-US" dirty="0"/>
              <a:t>, Hoboken, NJ: John Wiley and Sons Inc., 2010.</a:t>
            </a:r>
          </a:p>
          <a:p>
            <a:pPr marL="0" indent="0">
              <a:buNone/>
            </a:pPr>
            <a:r>
              <a:rPr lang="en-US" dirty="0"/>
              <a:t>[13] R. Aarenstrup, </a:t>
            </a:r>
            <a:r>
              <a:rPr lang="en-US" i="1" dirty="0"/>
              <a:t>Managing Model-Based Design</a:t>
            </a:r>
            <a:r>
              <a:rPr lang="en-US" dirty="0"/>
              <a:t>, Natick, MA: MathWorks Inc. publication, 2015.</a:t>
            </a:r>
          </a:p>
          <a:p>
            <a:pPr marL="0" indent="0">
              <a:buNone/>
            </a:pPr>
            <a:r>
              <a:rPr lang="en-US" dirty="0"/>
              <a:t>[14] M. Sievers and A. M. Madni, “A flexible contracts approach to systems resiliency,” in </a:t>
            </a:r>
            <a:r>
              <a:rPr lang="en-US" i="1" dirty="0"/>
              <a:t>Proceedings of the 2014 IEEE International Conference on Systems, Man and Cybernetics, San Diego, CA, USA, Oct 5-8, 2014</a:t>
            </a:r>
            <a:r>
              <a:rPr lang="en-US" dirty="0"/>
              <a:t>.</a:t>
            </a:r>
          </a:p>
          <a:p>
            <a:pPr marL="0" indent="0">
              <a:buNone/>
            </a:pPr>
            <a:r>
              <a:rPr lang="en-US" dirty="0"/>
              <a:t>[15] M. Sievers and A. M. Madni, “Agent-based flexible design contracts for resilient spacecraft swarms,” in </a:t>
            </a:r>
            <a:r>
              <a:rPr lang="en-US" i="1" dirty="0"/>
              <a:t>Proceedings of the 54th AIAA Aerospace Sciences Meeting, San Diego, CA, USA, 2016</a:t>
            </a:r>
            <a:r>
              <a:rPr lang="en-US" dirty="0"/>
              <a:t>.</a:t>
            </a:r>
          </a:p>
          <a:p>
            <a:pPr marL="0" indent="0">
              <a:buNone/>
            </a:pPr>
            <a:r>
              <a:rPr lang="en-US" dirty="0"/>
              <a:t>[22] R. Arnold and J Wade, “A definition of systems thinking: A systems approach,” in Proceedings of the 2015 Conference on Systems Engineering Research, Procedia Computer Science, Hoboken, NJ, USA, Mar. 17-19, 2015, J. Wade et. al. Eds. Elsevier Procedia Publishing, 2015, vol. 44, pp. 669-678.</a:t>
            </a:r>
          </a:p>
          <a:p>
            <a:pPr marL="0" indent="0">
              <a:buNone/>
            </a:pPr>
            <a:endParaRPr lang="en-US" dirty="0"/>
          </a:p>
        </p:txBody>
      </p:sp>
    </p:spTree>
    <p:extLst>
      <p:ext uri="{BB962C8B-B14F-4D97-AF65-F5344CB8AC3E}">
        <p14:creationId xmlns:p14="http://schemas.microsoft.com/office/powerpoint/2010/main" val="723073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A0D5-1A3D-D74E-865E-08A5497F0EFF}"/>
              </a:ext>
            </a:extLst>
          </p:cNvPr>
          <p:cNvSpPr>
            <a:spLocks noGrp="1"/>
          </p:cNvSpPr>
          <p:nvPr>
            <p:ph type="title"/>
          </p:nvPr>
        </p:nvSpPr>
        <p:spPr>
          <a:xfrm>
            <a:off x="488881" y="812619"/>
            <a:ext cx="10515600" cy="492198"/>
          </a:xfrm>
        </p:spPr>
        <p:txBody>
          <a:bodyPr>
            <a:normAutofit fontScale="90000"/>
          </a:bodyPr>
          <a:lstStyle/>
          <a:p>
            <a:r>
              <a:rPr lang="en-US" sz="4000" dirty="0"/>
              <a:t>Bottom Line Up Front (BLUF)</a:t>
            </a:r>
          </a:p>
        </p:txBody>
      </p:sp>
      <p:sp>
        <p:nvSpPr>
          <p:cNvPr id="3" name="Content Placeholder 2">
            <a:extLst>
              <a:ext uri="{FF2B5EF4-FFF2-40B4-BE49-F238E27FC236}">
                <a16:creationId xmlns:a16="http://schemas.microsoft.com/office/drawing/2014/main" id="{42E97E65-6D20-1043-B192-1E8957501BEC}"/>
              </a:ext>
            </a:extLst>
          </p:cNvPr>
          <p:cNvSpPr>
            <a:spLocks noGrp="1"/>
          </p:cNvSpPr>
          <p:nvPr>
            <p:ph idx="1"/>
          </p:nvPr>
        </p:nvSpPr>
        <p:spPr>
          <a:xfrm>
            <a:off x="616815" y="1553116"/>
            <a:ext cx="11089669" cy="5204192"/>
          </a:xfrm>
        </p:spPr>
        <p:txBody>
          <a:bodyPr>
            <a:normAutofit fontScale="55000" lnSpcReduction="20000"/>
          </a:bodyPr>
          <a:lstStyle/>
          <a:p>
            <a:pPr>
              <a:lnSpc>
                <a:spcPct val="120000"/>
              </a:lnSpc>
              <a:spcBef>
                <a:spcPts val="0"/>
              </a:spcBef>
            </a:pPr>
            <a:r>
              <a:rPr lang="en-US" sz="4000" dirty="0">
                <a:solidFill>
                  <a:srgbClr val="000000"/>
                </a:solidFill>
              </a:rPr>
              <a:t>The majority of a system’s cost and realized capabilities are based on the derived system architecture (e.g. resilience, modularity, supportability, etc.).</a:t>
            </a:r>
          </a:p>
          <a:p>
            <a:pPr>
              <a:lnSpc>
                <a:spcPct val="120000"/>
              </a:lnSpc>
              <a:spcBef>
                <a:spcPts val="0"/>
              </a:spcBef>
            </a:pPr>
            <a:endParaRPr lang="en-US" sz="1600" dirty="0">
              <a:solidFill>
                <a:srgbClr val="000000"/>
              </a:solidFill>
            </a:endParaRPr>
          </a:p>
          <a:p>
            <a:pPr>
              <a:lnSpc>
                <a:spcPct val="120000"/>
              </a:lnSpc>
              <a:spcBef>
                <a:spcPts val="0"/>
              </a:spcBef>
            </a:pPr>
            <a:r>
              <a:rPr lang="en-US" sz="4000" dirty="0">
                <a:solidFill>
                  <a:srgbClr val="000000"/>
                </a:solidFill>
              </a:rPr>
              <a:t>Teaching system architecture at the undergraduate level is difficult due to the “art” (holistic thinking, heuristics, system synthesis) and ”science” (allocation, aggregation, partitioning) sides of system architecture.  Learning also benefits from experience and domain knowledge.</a:t>
            </a:r>
          </a:p>
          <a:p>
            <a:pPr>
              <a:lnSpc>
                <a:spcPct val="120000"/>
              </a:lnSpc>
              <a:spcBef>
                <a:spcPts val="0"/>
              </a:spcBef>
            </a:pPr>
            <a:endParaRPr lang="en-US" sz="1600" dirty="0">
              <a:solidFill>
                <a:srgbClr val="000000"/>
              </a:solidFill>
            </a:endParaRPr>
          </a:p>
          <a:p>
            <a:pPr>
              <a:lnSpc>
                <a:spcPct val="120000"/>
              </a:lnSpc>
              <a:spcBef>
                <a:spcPts val="0"/>
              </a:spcBef>
            </a:pPr>
            <a:r>
              <a:rPr lang="en-US" sz="4000" dirty="0">
                <a:solidFill>
                  <a:srgbClr val="000000"/>
                </a:solidFill>
              </a:rPr>
              <a:t>System architecture can be taught within an organization or at the graduate level.  However, to be successful, its prerequisites must be taught at the secondary and undergraduate levels to ensure students have the prerequisites to learn system architecture</a:t>
            </a:r>
          </a:p>
          <a:p>
            <a:pPr>
              <a:lnSpc>
                <a:spcPct val="120000"/>
              </a:lnSpc>
              <a:spcBef>
                <a:spcPts val="0"/>
              </a:spcBef>
            </a:pPr>
            <a:endParaRPr lang="en-US" sz="1600" dirty="0">
              <a:solidFill>
                <a:srgbClr val="000000"/>
              </a:solidFill>
            </a:endParaRPr>
          </a:p>
          <a:p>
            <a:pPr>
              <a:lnSpc>
                <a:spcPct val="120000"/>
              </a:lnSpc>
              <a:spcBef>
                <a:spcPts val="0"/>
              </a:spcBef>
            </a:pPr>
            <a:r>
              <a:rPr lang="en-US" sz="4000" dirty="0">
                <a:solidFill>
                  <a:srgbClr val="000000"/>
                </a:solidFill>
              </a:rPr>
              <a:t>An education in System Thinking will be shown to be a critical prerequisite to system architecture and other domains.  </a:t>
            </a:r>
            <a:r>
              <a:rPr lang="en-US" sz="4000" i="1" dirty="0">
                <a:solidFill>
                  <a:srgbClr val="000000"/>
                </a:solidFill>
              </a:rPr>
              <a:t>Implementable within </a:t>
            </a:r>
            <a:r>
              <a:rPr lang="en-US" sz="4000" i="1" u="sng" dirty="0">
                <a:solidFill>
                  <a:srgbClr val="000000"/>
                </a:solidFill>
              </a:rPr>
              <a:t>an existing</a:t>
            </a:r>
            <a:r>
              <a:rPr lang="en-US" sz="4000" i="1" dirty="0">
                <a:solidFill>
                  <a:srgbClr val="000000"/>
                </a:solidFill>
              </a:rPr>
              <a:t> engineering curriculum</a:t>
            </a:r>
          </a:p>
          <a:p>
            <a:pPr>
              <a:lnSpc>
                <a:spcPct val="120000"/>
              </a:lnSpc>
              <a:spcBef>
                <a:spcPts val="0"/>
              </a:spcBef>
            </a:pPr>
            <a:endParaRPr lang="en-US" sz="1600" dirty="0">
              <a:solidFill>
                <a:srgbClr val="000000"/>
              </a:solidFill>
            </a:endParaRPr>
          </a:p>
          <a:p>
            <a:pPr>
              <a:lnSpc>
                <a:spcPct val="120000"/>
              </a:lnSpc>
              <a:spcBef>
                <a:spcPts val="0"/>
              </a:spcBef>
            </a:pPr>
            <a:r>
              <a:rPr lang="en-US" sz="4000" dirty="0">
                <a:solidFill>
                  <a:srgbClr val="000000"/>
                </a:solidFill>
              </a:rPr>
              <a:t>A proposed approach will be described and applied to both a defense system, and a humanitarian aid system to emphasize the broad applicability </a:t>
            </a:r>
            <a:endParaRPr lang="en-US" dirty="0"/>
          </a:p>
        </p:txBody>
      </p:sp>
      <p:sp>
        <p:nvSpPr>
          <p:cNvPr id="4" name="Rectangle 3">
            <a:extLst>
              <a:ext uri="{FF2B5EF4-FFF2-40B4-BE49-F238E27FC236}">
                <a16:creationId xmlns:a16="http://schemas.microsoft.com/office/drawing/2014/main" id="{75474D91-564A-F54C-B0D1-A0223CDE849B}"/>
              </a:ext>
            </a:extLst>
          </p:cNvPr>
          <p:cNvSpPr/>
          <p:nvPr/>
        </p:nvSpPr>
        <p:spPr>
          <a:xfrm>
            <a:off x="4360138" y="6535847"/>
            <a:ext cx="3471720" cy="276999"/>
          </a:xfrm>
          <a:prstGeom prst="rect">
            <a:avLst/>
          </a:prstGeom>
        </p:spPr>
        <p:txBody>
          <a:bodyPr wrap="none">
            <a:spAutoFit/>
          </a:bodyPr>
          <a:lstStyle/>
          <a:p>
            <a:pPr algn="ctr"/>
            <a:r>
              <a:rPr lang="en-US" sz="1200" b="1" dirty="0">
                <a:latin typeface="TimesNewRoman"/>
                <a:ea typeface="Times New Roman" panose="02020603050405020304" pitchFamily="18" charset="0"/>
                <a:cs typeface="TimesNewRoman"/>
              </a:rPr>
              <a:t>Not export controlled per ES-CEMA-021521-0057</a:t>
            </a:r>
            <a:endParaRPr lang="en-US"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7FDD21B-C309-BF4A-9E24-A68DFEC3CC24}"/>
              </a:ext>
            </a:extLst>
          </p:cNvPr>
          <p:cNvPicPr>
            <a:picLocks noChangeAspect="1"/>
          </p:cNvPicPr>
          <p:nvPr/>
        </p:nvPicPr>
        <p:blipFill>
          <a:blip r:embed="rId2"/>
          <a:stretch>
            <a:fillRect/>
          </a:stretch>
        </p:blipFill>
        <p:spPr>
          <a:xfrm>
            <a:off x="8674099" y="70066"/>
            <a:ext cx="2231917" cy="1483050"/>
          </a:xfrm>
          <a:prstGeom prst="rect">
            <a:avLst/>
          </a:prstGeom>
        </p:spPr>
      </p:pic>
    </p:spTree>
    <p:extLst>
      <p:ext uri="{BB962C8B-B14F-4D97-AF65-F5344CB8AC3E}">
        <p14:creationId xmlns:p14="http://schemas.microsoft.com/office/powerpoint/2010/main" val="3558616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9BC841-F9C0-BA4D-BE24-C946A1DA6149}"/>
                  </a:ext>
                </a:extLst>
              </p:cNvPr>
              <p:cNvSpPr>
                <a:spLocks noGrp="1"/>
              </p:cNvSpPr>
              <p:nvPr>
                <p:ph idx="1"/>
              </p:nvPr>
            </p:nvSpPr>
            <p:spPr>
              <a:xfrm>
                <a:off x="727905" y="1202075"/>
                <a:ext cx="10964086" cy="1557429"/>
              </a:xfrm>
            </p:spPr>
            <p:txBody>
              <a:bodyPr>
                <a:normAutofit fontScale="92500" lnSpcReduction="20000"/>
              </a:bodyPr>
              <a:lstStyle/>
              <a:p>
                <a:pPr marL="460375" marR="152400" indent="-460375">
                  <a:lnSpc>
                    <a:spcPct val="115000"/>
                  </a:lnSpc>
                  <a:spcBef>
                    <a:spcPts val="480"/>
                  </a:spcBef>
                  <a:spcAft>
                    <a:spcPts val="0"/>
                  </a:spcAft>
                  <a:buNone/>
                </a:pPr>
                <a:r>
                  <a:rPr lang="en-US" sz="2000" b="1" u="sng" dirty="0"/>
                  <a:t>Architecture</a:t>
                </a:r>
                <a:r>
                  <a:rPr lang="en-US" sz="2000" dirty="0"/>
                  <a:t>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 “</a:t>
                </a:r>
                <a:r>
                  <a:rPr lang="en-US" sz="2000" dirty="0">
                    <a:solidFill>
                      <a:srgbClr val="000000"/>
                    </a:solidFill>
                    <a:ea typeface="Times New Roman"/>
                    <a:cs typeface="Times New Roman"/>
                  </a:rPr>
                  <a:t>Fundamental organization of a system embodied in its </a:t>
                </a:r>
                <a:r>
                  <a:rPr lang="en-US" sz="2000" dirty="0">
                    <a:ea typeface="Times New Roman"/>
                    <a:cs typeface="Times New Roman"/>
                  </a:rPr>
                  <a:t>components, their relationships to each other, and to the environment, and the principles </a:t>
                </a:r>
                <a:r>
                  <a:rPr lang="en-US" sz="2000" dirty="0">
                    <a:solidFill>
                      <a:srgbClr val="000000"/>
                    </a:solidFill>
                    <a:ea typeface="Times New Roman"/>
                    <a:cs typeface="Times New Roman"/>
                  </a:rPr>
                  <a:t>guiding its design and evolution.”  - </a:t>
                </a:r>
                <a:r>
                  <a:rPr lang="en-US" sz="2000" i="1" dirty="0">
                    <a:solidFill>
                      <a:srgbClr val="000000"/>
                    </a:solidFill>
                  </a:rPr>
                  <a:t>Ref: </a:t>
                </a:r>
                <a:r>
                  <a:rPr lang="en-US" sz="2000" i="1" dirty="0">
                    <a:solidFill>
                      <a:srgbClr val="000000"/>
                    </a:solidFill>
                    <a:ea typeface="Times New Roman"/>
                    <a:cs typeface="Times New Roman"/>
                  </a:rPr>
                  <a:t>ISO/IEC/IEEE Std 15288:2008</a:t>
                </a:r>
              </a:p>
              <a:p>
                <a:pPr marL="746125" marR="152400" lvl="1" indent="-288925">
                  <a:lnSpc>
                    <a:spcPct val="115000"/>
                  </a:lnSpc>
                  <a:spcBef>
                    <a:spcPts val="480"/>
                  </a:spcBef>
                </a:pPr>
                <a:r>
                  <a:rPr lang="en-US" sz="1800" dirty="0">
                    <a:solidFill>
                      <a:srgbClr val="000000"/>
                    </a:solidFill>
                  </a:rPr>
                  <a:t>The defined architecture is upwardly consistent with the customer’s concept and value statements, while at the same time bounding the system effort so that it can be realized in system requirements and design.</a:t>
                </a:r>
              </a:p>
              <a:p>
                <a:pPr marL="457200" marR="152400" lvl="1" indent="0">
                  <a:lnSpc>
                    <a:spcPct val="115000"/>
                  </a:lnSpc>
                  <a:spcBef>
                    <a:spcPts val="480"/>
                  </a:spcBef>
                  <a:buNone/>
                </a:pPr>
                <a:endParaRPr lang="en-US" sz="1800" dirty="0">
                  <a:solidFill>
                    <a:srgbClr val="000000"/>
                  </a:solidFill>
                </a:endParaRPr>
              </a:p>
            </p:txBody>
          </p:sp>
        </mc:Choice>
        <mc:Fallback xmlns="">
          <p:sp>
            <p:nvSpPr>
              <p:cNvPr id="3" name="Content Placeholder 2">
                <a:extLst>
                  <a:ext uri="{FF2B5EF4-FFF2-40B4-BE49-F238E27FC236}">
                    <a16:creationId xmlns:a16="http://schemas.microsoft.com/office/drawing/2014/main" id="{9D9BC841-F9C0-BA4D-BE24-C946A1DA6149}"/>
                  </a:ext>
                </a:extLst>
              </p:cNvPr>
              <p:cNvSpPr>
                <a:spLocks noGrp="1" noRot="1" noChangeAspect="1" noMove="1" noResize="1" noEditPoints="1" noAdjustHandles="1" noChangeArrowheads="1" noChangeShapeType="1" noTextEdit="1"/>
              </p:cNvSpPr>
              <p:nvPr>
                <p:ph idx="1"/>
              </p:nvPr>
            </p:nvSpPr>
            <p:spPr>
              <a:xfrm>
                <a:off x="727905" y="1202075"/>
                <a:ext cx="10964086" cy="1557429"/>
              </a:xfrm>
              <a:blipFill>
                <a:blip r:embed="rId2"/>
                <a:stretch>
                  <a:fillRect l="-579" t="-2419"/>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C7E17A71-495F-8B41-BC03-D027660095F7}"/>
              </a:ext>
            </a:extLst>
          </p:cNvPr>
          <p:cNvSpPr/>
          <p:nvPr/>
        </p:nvSpPr>
        <p:spPr>
          <a:xfrm>
            <a:off x="4360138" y="6535847"/>
            <a:ext cx="3471720" cy="276999"/>
          </a:xfrm>
          <a:prstGeom prst="rect">
            <a:avLst/>
          </a:prstGeom>
        </p:spPr>
        <p:txBody>
          <a:bodyPr wrap="none">
            <a:spAutoFit/>
          </a:bodyPr>
          <a:lstStyle/>
          <a:p>
            <a:pPr algn="ctr"/>
            <a:r>
              <a:rPr lang="en-US" sz="1200" b="1" dirty="0">
                <a:latin typeface="TimesNewRoman"/>
                <a:ea typeface="Times New Roman" panose="02020603050405020304" pitchFamily="18" charset="0"/>
                <a:cs typeface="TimesNewRoman"/>
              </a:rPr>
              <a:t>Not export controlled per ES-CEMA-021521-0057</a:t>
            </a:r>
            <a:endParaRPr lang="en-US" dirty="0">
              <a:effectLst/>
              <a:latin typeface="Times New Roman" panose="02020603050405020304" pitchFamily="18" charset="0"/>
              <a:ea typeface="Times New Roman" panose="02020603050405020304" pitchFamily="18" charset="0"/>
            </a:endParaRPr>
          </a:p>
        </p:txBody>
      </p:sp>
      <p:sp>
        <p:nvSpPr>
          <p:cNvPr id="23" name="Rectangle 22">
            <a:extLst>
              <a:ext uri="{FF2B5EF4-FFF2-40B4-BE49-F238E27FC236}">
                <a16:creationId xmlns:a16="http://schemas.microsoft.com/office/drawing/2014/main" id="{21129580-C953-5247-A78B-4047425D368B}"/>
              </a:ext>
            </a:extLst>
          </p:cNvPr>
          <p:cNvSpPr/>
          <p:nvPr/>
        </p:nvSpPr>
        <p:spPr>
          <a:xfrm>
            <a:off x="1480815" y="3952931"/>
            <a:ext cx="1619100"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pPr>
            <a:r>
              <a:rPr lang="en-US" sz="2400" b="1" spc="50" dirty="0">
                <a:ln w="11430"/>
                <a:gradFill>
                  <a:gsLst>
                    <a:gs pos="25000">
                      <a:srgbClr val="008000">
                        <a:satMod val="155000"/>
                      </a:srgbClr>
                    </a:gs>
                    <a:gs pos="100000">
                      <a:srgbClr val="008000">
                        <a:shade val="45000"/>
                        <a:satMod val="165000"/>
                      </a:srgbClr>
                    </a:gs>
                  </a:gsLst>
                  <a:lin ang="5400000"/>
                </a:gradFill>
                <a:effectLst>
                  <a:outerShdw blurRad="76200" dist="50800" dir="5400000" algn="tl" rotWithShape="0">
                    <a:srgbClr val="000000">
                      <a:alpha val="65000"/>
                    </a:srgbClr>
                  </a:outerShdw>
                </a:effectLst>
              </a:rPr>
              <a:t>Problem Space</a:t>
            </a:r>
          </a:p>
        </p:txBody>
      </p:sp>
      <p:sp>
        <p:nvSpPr>
          <p:cNvPr id="24" name="Rectangle 23">
            <a:extLst>
              <a:ext uri="{FF2B5EF4-FFF2-40B4-BE49-F238E27FC236}">
                <a16:creationId xmlns:a16="http://schemas.microsoft.com/office/drawing/2014/main" id="{D1655B6A-40EC-B44C-9BFC-244A8DBDB069}"/>
              </a:ext>
            </a:extLst>
          </p:cNvPr>
          <p:cNvSpPr/>
          <p:nvPr/>
        </p:nvSpPr>
        <p:spPr>
          <a:xfrm>
            <a:off x="8394389" y="3943918"/>
            <a:ext cx="2247811"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pPr>
            <a:r>
              <a:rPr lang="en-US" sz="2400" b="1" spc="50" dirty="0">
                <a:ln w="11430"/>
                <a:gradFill>
                  <a:gsLst>
                    <a:gs pos="25000">
                      <a:srgbClr val="008000">
                        <a:satMod val="155000"/>
                      </a:srgbClr>
                    </a:gs>
                    <a:gs pos="100000">
                      <a:srgbClr val="008000">
                        <a:shade val="45000"/>
                        <a:satMod val="165000"/>
                      </a:srgbClr>
                    </a:gs>
                  </a:gsLst>
                  <a:lin ang="5400000"/>
                </a:gradFill>
                <a:effectLst>
                  <a:outerShdw blurRad="76200" dist="50800" dir="5400000" algn="tl" rotWithShape="0">
                    <a:srgbClr val="000000">
                      <a:alpha val="65000"/>
                    </a:srgbClr>
                  </a:outerShdw>
                </a:effectLst>
              </a:rPr>
              <a:t>Realizable Solution Space</a:t>
            </a:r>
          </a:p>
        </p:txBody>
      </p:sp>
      <p:grpSp>
        <p:nvGrpSpPr>
          <p:cNvPr id="27" name="Group 26">
            <a:extLst>
              <a:ext uri="{FF2B5EF4-FFF2-40B4-BE49-F238E27FC236}">
                <a16:creationId xmlns:a16="http://schemas.microsoft.com/office/drawing/2014/main" id="{DC4DA01F-BD1E-F24A-B730-B547B0AD5702}"/>
              </a:ext>
            </a:extLst>
          </p:cNvPr>
          <p:cNvGrpSpPr/>
          <p:nvPr/>
        </p:nvGrpSpPr>
        <p:grpSpPr>
          <a:xfrm>
            <a:off x="4717342" y="3464324"/>
            <a:ext cx="1172065" cy="1086038"/>
            <a:chOff x="2268544" y="1612641"/>
            <a:chExt cx="3115217" cy="3160144"/>
          </a:xfrm>
        </p:grpSpPr>
        <p:sp>
          <p:nvSpPr>
            <p:cNvPr id="28" name="Oval 27">
              <a:extLst>
                <a:ext uri="{FF2B5EF4-FFF2-40B4-BE49-F238E27FC236}">
                  <a16:creationId xmlns:a16="http://schemas.microsoft.com/office/drawing/2014/main" id="{25BCB422-374A-E244-BBAD-6A275B71F282}"/>
                </a:ext>
              </a:extLst>
            </p:cNvPr>
            <p:cNvSpPr/>
            <p:nvPr/>
          </p:nvSpPr>
          <p:spPr>
            <a:xfrm rot="20339319">
              <a:off x="2268544" y="2705873"/>
              <a:ext cx="3088433" cy="802432"/>
            </a:xfrm>
            <a:prstGeom prst="ellipse">
              <a:avLst/>
            </a:prstGeom>
            <a:solidFill>
              <a:srgbClr val="003300">
                <a:alpha val="49804"/>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E3553E90-3B46-7B4A-83DF-AD7E3F4E30DA}"/>
                </a:ext>
              </a:extLst>
            </p:cNvPr>
            <p:cNvSpPr/>
            <p:nvPr/>
          </p:nvSpPr>
          <p:spPr>
            <a:xfrm rot="8136411">
              <a:off x="2295328" y="2755642"/>
              <a:ext cx="3088433" cy="802432"/>
            </a:xfrm>
            <a:prstGeom prst="ellipse">
              <a:avLst/>
            </a:prstGeom>
            <a:solidFill>
              <a:srgbClr val="FFFF00">
                <a:alpha val="49804"/>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49998C9A-62C4-BE40-8C0D-F46B07AD265B}"/>
                </a:ext>
              </a:extLst>
            </p:cNvPr>
            <p:cNvSpPr/>
            <p:nvPr/>
          </p:nvSpPr>
          <p:spPr>
            <a:xfrm rot="13789341">
              <a:off x="2295326" y="2827353"/>
              <a:ext cx="3088433" cy="802432"/>
            </a:xfrm>
            <a:prstGeom prst="ellipse">
              <a:avLst/>
            </a:prstGeom>
            <a:solidFill>
              <a:srgbClr val="CCFF99">
                <a:alpha val="49804"/>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D4AC2BD-11CE-9742-917A-9C5D191E00BC}"/>
                </a:ext>
              </a:extLst>
            </p:cNvPr>
            <p:cNvSpPr/>
            <p:nvPr/>
          </p:nvSpPr>
          <p:spPr>
            <a:xfrm rot="5400000">
              <a:off x="2264223" y="2755642"/>
              <a:ext cx="3088433" cy="802432"/>
            </a:xfrm>
            <a:prstGeom prst="ellipse">
              <a:avLst/>
            </a:prstGeom>
            <a:solidFill>
              <a:srgbClr val="FF0000">
                <a:alpha val="5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E140627E-D9AC-C246-B8D0-BCA3DF0D548F}"/>
                </a:ext>
              </a:extLst>
            </p:cNvPr>
            <p:cNvSpPr/>
            <p:nvPr/>
          </p:nvSpPr>
          <p:spPr>
            <a:xfrm rot="946217">
              <a:off x="2295327" y="2705872"/>
              <a:ext cx="3088433" cy="802432"/>
            </a:xfrm>
            <a:prstGeom prst="ellipse">
              <a:avLst/>
            </a:prstGeom>
            <a:solidFill>
              <a:srgbClr val="0000FF">
                <a:alpha val="49804"/>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ectangle 32">
            <a:extLst>
              <a:ext uri="{FF2B5EF4-FFF2-40B4-BE49-F238E27FC236}">
                <a16:creationId xmlns:a16="http://schemas.microsoft.com/office/drawing/2014/main" id="{2C0A245A-09DB-7449-A811-7AF1CF6924E0}"/>
              </a:ext>
            </a:extLst>
          </p:cNvPr>
          <p:cNvSpPr/>
          <p:nvPr/>
        </p:nvSpPr>
        <p:spPr>
          <a:xfrm>
            <a:off x="5905013" y="3691536"/>
            <a:ext cx="2029886"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Architect Creates a Balanced Architecture</a:t>
            </a:r>
          </a:p>
        </p:txBody>
      </p:sp>
      <p:pic>
        <p:nvPicPr>
          <p:cNvPr id="34" name="Picture 3">
            <a:extLst>
              <a:ext uri="{FF2B5EF4-FFF2-40B4-BE49-F238E27FC236}">
                <a16:creationId xmlns:a16="http://schemas.microsoft.com/office/drawing/2014/main" id="{79367FBF-8C89-B847-A417-E7435682AA82}"/>
              </a:ext>
            </a:extLst>
          </p:cNvPr>
          <p:cNvPicPr>
            <a:picLocks noChangeAspect="1" noChangeArrowheads="1"/>
          </p:cNvPicPr>
          <p:nvPr/>
        </p:nvPicPr>
        <p:blipFill>
          <a:blip r:embed="rId3" cstate="print"/>
          <a:srcRect/>
          <a:stretch>
            <a:fillRect/>
          </a:stretch>
        </p:blipFill>
        <p:spPr bwMode="auto">
          <a:xfrm>
            <a:off x="4719666" y="3338938"/>
            <a:ext cx="1363256" cy="1366925"/>
          </a:xfrm>
          <a:prstGeom prst="rect">
            <a:avLst/>
          </a:prstGeom>
          <a:noFill/>
          <a:ln w="9525">
            <a:noFill/>
            <a:miter lim="800000"/>
            <a:headEnd/>
            <a:tailEnd/>
          </a:ln>
        </p:spPr>
      </p:pic>
      <p:sp>
        <p:nvSpPr>
          <p:cNvPr id="37" name="Rectangle 36">
            <a:extLst>
              <a:ext uri="{FF2B5EF4-FFF2-40B4-BE49-F238E27FC236}">
                <a16:creationId xmlns:a16="http://schemas.microsoft.com/office/drawing/2014/main" id="{62584EDC-1404-2646-A2F2-FEFF2D4FF3A8}"/>
              </a:ext>
            </a:extLst>
          </p:cNvPr>
          <p:cNvSpPr/>
          <p:nvPr/>
        </p:nvSpPr>
        <p:spPr>
          <a:xfrm>
            <a:off x="6005846" y="2808682"/>
            <a:ext cx="971120" cy="6919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E2C4D26B-CF8F-E741-89C8-F3D379EFB47E}"/>
              </a:ext>
            </a:extLst>
          </p:cNvPr>
          <p:cNvSpPr txBox="1"/>
          <p:nvPr/>
        </p:nvSpPr>
        <p:spPr>
          <a:xfrm>
            <a:off x="3195824" y="3201809"/>
            <a:ext cx="902298"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rPr>
              <a:t>Customer</a:t>
            </a:r>
          </a:p>
        </p:txBody>
      </p:sp>
      <p:pic>
        <p:nvPicPr>
          <p:cNvPr id="40" name="Picture 4" descr="C:\Users\kazem.haji\AppData\Local\Microsoft\Windows\Temporary Internet Files\Content.IE5\C3R402J4\MC900301242[1].wmf">
            <a:extLst>
              <a:ext uri="{FF2B5EF4-FFF2-40B4-BE49-F238E27FC236}">
                <a16:creationId xmlns:a16="http://schemas.microsoft.com/office/drawing/2014/main" id="{BF8C12E2-2A9A-3140-93DD-2D9C076F62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112" y="2901135"/>
            <a:ext cx="825808" cy="82224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a:extLst>
              <a:ext uri="{FF2B5EF4-FFF2-40B4-BE49-F238E27FC236}">
                <a16:creationId xmlns:a16="http://schemas.microsoft.com/office/drawing/2014/main" id="{77312532-6190-B245-ADA9-2C3D04F8B8E5}"/>
              </a:ext>
            </a:extLst>
          </p:cNvPr>
          <p:cNvSpPr txBox="1"/>
          <p:nvPr/>
        </p:nvSpPr>
        <p:spPr>
          <a:xfrm>
            <a:off x="4547445" y="2849142"/>
            <a:ext cx="1120811" cy="523220"/>
          </a:xfrm>
          <a:prstGeom prst="rect">
            <a:avLst/>
          </a:prstGeom>
          <a:noFill/>
        </p:spPr>
        <p:txBody>
          <a:bodyPr wrap="square" rtlCol="0">
            <a:spAutoFit/>
          </a:bodyPr>
          <a:lstStyle/>
          <a:p>
            <a:r>
              <a:rPr lang="en-US" sz="1400" b="1" dirty="0">
                <a:effectLst>
                  <a:outerShdw blurRad="38100" dist="38100" dir="2700000" algn="tl">
                    <a:srgbClr val="000000">
                      <a:alpha val="43137"/>
                    </a:srgbClr>
                  </a:outerShdw>
                </a:effectLst>
              </a:rPr>
              <a:t>System Architecture</a:t>
            </a: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4D933DE-7C24-354D-A79B-4F84EC89F67F}"/>
                  </a:ext>
                </a:extLst>
              </p:cNvPr>
              <p:cNvSpPr/>
              <p:nvPr/>
            </p:nvSpPr>
            <p:spPr>
              <a:xfrm>
                <a:off x="860201" y="5045127"/>
                <a:ext cx="10831790" cy="1175706"/>
              </a:xfrm>
              <a:prstGeom prst="rect">
                <a:avLst/>
              </a:prstGeom>
            </p:spPr>
            <p:txBody>
              <a:bodyPr wrap="square">
                <a:spAutoFit/>
              </a:bodyPr>
              <a:lstStyle/>
              <a:p>
                <a:pPr marL="465138" indent="-465138">
                  <a:lnSpc>
                    <a:spcPct val="120000"/>
                  </a:lnSpc>
                  <a:spcBef>
                    <a:spcPts val="0"/>
                  </a:spcBef>
                  <a:buNone/>
                </a:pPr>
                <a:r>
                  <a:rPr lang="en-US" sz="2000" b="1" u="sng" dirty="0"/>
                  <a:t>System Thinking</a:t>
                </a:r>
                <a:r>
                  <a:rPr lang="en-US" sz="2000" dirty="0"/>
                  <a:t>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 “A set of synergistic analytic skills used to improve the capability of identifying and understanding systems, predicting their behaviors, and devising modifications to them in order to produce desired effects.”   - Ref: </a:t>
                </a:r>
                <a:r>
                  <a:rPr lang="en-US" sz="2000" i="1" dirty="0"/>
                  <a:t>R. Arnold and J Wade, 2015 [22]</a:t>
                </a:r>
              </a:p>
            </p:txBody>
          </p:sp>
        </mc:Choice>
        <mc:Fallback xmlns="">
          <p:sp>
            <p:nvSpPr>
              <p:cNvPr id="42" name="Rectangle 41">
                <a:extLst>
                  <a:ext uri="{FF2B5EF4-FFF2-40B4-BE49-F238E27FC236}">
                    <a16:creationId xmlns:a16="http://schemas.microsoft.com/office/drawing/2014/main" id="{E4D933DE-7C24-354D-A79B-4F84EC89F67F}"/>
                  </a:ext>
                </a:extLst>
              </p:cNvPr>
              <p:cNvSpPr>
                <a:spLocks noRot="1" noChangeAspect="1" noMove="1" noResize="1" noEditPoints="1" noAdjustHandles="1" noChangeArrowheads="1" noChangeShapeType="1" noTextEdit="1"/>
              </p:cNvSpPr>
              <p:nvPr/>
            </p:nvSpPr>
            <p:spPr>
              <a:xfrm>
                <a:off x="860201" y="5045127"/>
                <a:ext cx="10831790" cy="1175706"/>
              </a:xfrm>
              <a:prstGeom prst="rect">
                <a:avLst/>
              </a:prstGeom>
              <a:blipFill>
                <a:blip r:embed="rId5"/>
                <a:stretch>
                  <a:fillRect l="-585" b="-8602"/>
                </a:stretch>
              </a:blipFill>
            </p:spPr>
            <p:txBody>
              <a:bodyPr/>
              <a:lstStyle/>
              <a:p>
                <a:r>
                  <a:rPr lang="en-US">
                    <a:noFill/>
                  </a:rPr>
                  <a:t> </a:t>
                </a:r>
              </a:p>
            </p:txBody>
          </p:sp>
        </mc:Fallback>
      </mc:AlternateContent>
      <p:pic>
        <p:nvPicPr>
          <p:cNvPr id="43" name="Picture 1">
            <a:extLst>
              <a:ext uri="{FF2B5EF4-FFF2-40B4-BE49-F238E27FC236}">
                <a16:creationId xmlns:a16="http://schemas.microsoft.com/office/drawing/2014/main" id="{2D1858EF-E871-DD4F-A0CE-67DA7DA659B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r="69862" b="41598"/>
          <a:stretch/>
        </p:blipFill>
        <p:spPr bwMode="auto">
          <a:xfrm>
            <a:off x="2013858" y="2946635"/>
            <a:ext cx="1257627" cy="103537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 name="Picture 2" descr="C:\Users\kazem.haji\AppData\Local\Microsoft\Windows\Temporary Internet Files\Content.IE5\L3X11SEU\MC900240601[1].wmf">
            <a:extLst>
              <a:ext uri="{FF2B5EF4-FFF2-40B4-BE49-F238E27FC236}">
                <a16:creationId xmlns:a16="http://schemas.microsoft.com/office/drawing/2014/main" id="{9BC9957D-9693-DB4F-9F08-2A1FD81FE9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7757" y="3550893"/>
            <a:ext cx="648557" cy="1024880"/>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Right Arrow 43">
            <a:extLst>
              <a:ext uri="{FF2B5EF4-FFF2-40B4-BE49-F238E27FC236}">
                <a16:creationId xmlns:a16="http://schemas.microsoft.com/office/drawing/2014/main" id="{907CE46C-F762-8547-AD9A-A77C2F60749E}"/>
              </a:ext>
            </a:extLst>
          </p:cNvPr>
          <p:cNvSpPr/>
          <p:nvPr/>
        </p:nvSpPr>
        <p:spPr>
          <a:xfrm>
            <a:off x="3967881" y="3854314"/>
            <a:ext cx="636998" cy="247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C0798362-3021-BB43-A6E6-75D41AE2B691}"/>
              </a:ext>
            </a:extLst>
          </p:cNvPr>
          <p:cNvSpPr/>
          <p:nvPr/>
        </p:nvSpPr>
        <p:spPr>
          <a:xfrm>
            <a:off x="7862214" y="3964873"/>
            <a:ext cx="636998" cy="247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3">
            <a:extLst>
              <a:ext uri="{FF2B5EF4-FFF2-40B4-BE49-F238E27FC236}">
                <a16:creationId xmlns:a16="http://schemas.microsoft.com/office/drawing/2014/main" id="{DA3A6D80-2A76-9A44-A8A7-AD0F24F753B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112" t="25188" r="32178" b="28857"/>
          <a:stretch/>
        </p:blipFill>
        <p:spPr bwMode="auto">
          <a:xfrm>
            <a:off x="8800571" y="2932995"/>
            <a:ext cx="1378299" cy="1088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 name="Title 1">
            <a:extLst>
              <a:ext uri="{FF2B5EF4-FFF2-40B4-BE49-F238E27FC236}">
                <a16:creationId xmlns:a16="http://schemas.microsoft.com/office/drawing/2014/main" id="{E0DCE88C-0138-7648-9129-1C1C5C5E826E}"/>
              </a:ext>
            </a:extLst>
          </p:cNvPr>
          <p:cNvSpPr>
            <a:spLocks noGrp="1"/>
          </p:cNvSpPr>
          <p:nvPr>
            <p:ph type="title"/>
          </p:nvPr>
        </p:nvSpPr>
        <p:spPr>
          <a:xfrm>
            <a:off x="529974" y="731912"/>
            <a:ext cx="11316129" cy="494421"/>
          </a:xfrm>
        </p:spPr>
        <p:txBody>
          <a:bodyPr>
            <a:normAutofit fontScale="90000"/>
          </a:bodyPr>
          <a:lstStyle/>
          <a:p>
            <a:r>
              <a:rPr lang="en-US" altLang="en-US" sz="3600" dirty="0"/>
              <a:t>Definitions</a:t>
            </a:r>
            <a:endParaRPr lang="en-US" sz="3600" dirty="0"/>
          </a:p>
        </p:txBody>
      </p:sp>
    </p:spTree>
    <p:extLst>
      <p:ext uri="{BB962C8B-B14F-4D97-AF65-F5344CB8AC3E}">
        <p14:creationId xmlns:p14="http://schemas.microsoft.com/office/powerpoint/2010/main" val="377407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45"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anim calcmode="lin" valueType="num">
                                      <p:cBhvr>
                                        <p:cTn id="20" dur="2000" fill="hold"/>
                                        <p:tgtEl>
                                          <p:spTgt spid="27"/>
                                        </p:tgtEl>
                                        <p:attrNameLst>
                                          <p:attrName>ppt_w</p:attrName>
                                        </p:attrNameLst>
                                      </p:cBhvr>
                                      <p:tavLst>
                                        <p:tav tm="0" fmla="#ppt_w*sin(2.5*pi*$)">
                                          <p:val>
                                            <p:fltVal val="0"/>
                                          </p:val>
                                        </p:tav>
                                        <p:tav tm="100000">
                                          <p:val>
                                            <p:fltVal val="1"/>
                                          </p:val>
                                        </p:tav>
                                      </p:tavLst>
                                    </p:anim>
                                    <p:anim calcmode="lin" valueType="num">
                                      <p:cBhvr>
                                        <p:cTn id="21"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3" grpId="0"/>
      <p:bldP spid="37" grpId="0" animBg="1"/>
      <p:bldP spid="38" grpId="0"/>
      <p:bldP spid="41" grpId="0"/>
      <p:bldP spid="42" grpId="0"/>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5E54B-AFFD-8E47-936D-8041245B1D35}"/>
              </a:ext>
            </a:extLst>
          </p:cNvPr>
          <p:cNvSpPr>
            <a:spLocks noGrp="1"/>
          </p:cNvSpPr>
          <p:nvPr>
            <p:ph type="title"/>
          </p:nvPr>
        </p:nvSpPr>
        <p:spPr>
          <a:xfrm>
            <a:off x="529974" y="731912"/>
            <a:ext cx="11316129" cy="494421"/>
          </a:xfrm>
        </p:spPr>
        <p:txBody>
          <a:bodyPr>
            <a:normAutofit fontScale="90000"/>
          </a:bodyPr>
          <a:lstStyle/>
          <a:p>
            <a:r>
              <a:rPr lang="en-US" altLang="en-US" sz="3600" dirty="0"/>
              <a:t>System Architecture Prerequisite Elements</a:t>
            </a:r>
            <a:endParaRPr lang="en-US" sz="3600" dirty="0"/>
          </a:p>
        </p:txBody>
      </p:sp>
      <p:graphicFrame>
        <p:nvGraphicFramePr>
          <p:cNvPr id="4" name="Table 3">
            <a:extLst>
              <a:ext uri="{FF2B5EF4-FFF2-40B4-BE49-F238E27FC236}">
                <a16:creationId xmlns:a16="http://schemas.microsoft.com/office/drawing/2014/main" id="{DE1BB803-B544-5046-A33A-0BDD54FDAB85}"/>
              </a:ext>
            </a:extLst>
          </p:cNvPr>
          <p:cNvGraphicFramePr>
            <a:graphicFrameLocks noGrp="1"/>
          </p:cNvGraphicFramePr>
          <p:nvPr>
            <p:extLst>
              <p:ext uri="{D42A27DB-BD31-4B8C-83A1-F6EECF244321}">
                <p14:modId xmlns:p14="http://schemas.microsoft.com/office/powerpoint/2010/main" val="1581435621"/>
              </p:ext>
            </p:extLst>
          </p:nvPr>
        </p:nvGraphicFramePr>
        <p:xfrm>
          <a:off x="2486204" y="1397856"/>
          <a:ext cx="9359899" cy="4890499"/>
        </p:xfrm>
        <a:graphic>
          <a:graphicData uri="http://schemas.openxmlformats.org/drawingml/2006/table">
            <a:tbl>
              <a:tblPr firstRow="1" firstCol="1" bandRow="1">
                <a:tableStyleId>{5C22544A-7EE6-4342-B048-85BDC9FD1C3A}</a:tableStyleId>
              </a:tblPr>
              <a:tblGrid>
                <a:gridCol w="1554869">
                  <a:extLst>
                    <a:ext uri="{9D8B030D-6E8A-4147-A177-3AD203B41FA5}">
                      <a16:colId xmlns:a16="http://schemas.microsoft.com/office/drawing/2014/main" val="593262099"/>
                    </a:ext>
                  </a:extLst>
                </a:gridCol>
                <a:gridCol w="6680200">
                  <a:extLst>
                    <a:ext uri="{9D8B030D-6E8A-4147-A177-3AD203B41FA5}">
                      <a16:colId xmlns:a16="http://schemas.microsoft.com/office/drawing/2014/main" val="2200589141"/>
                    </a:ext>
                  </a:extLst>
                </a:gridCol>
                <a:gridCol w="1124830">
                  <a:extLst>
                    <a:ext uri="{9D8B030D-6E8A-4147-A177-3AD203B41FA5}">
                      <a16:colId xmlns:a16="http://schemas.microsoft.com/office/drawing/2014/main" val="1521833899"/>
                    </a:ext>
                  </a:extLst>
                </a:gridCol>
              </a:tblGrid>
              <a:tr h="264634">
                <a:tc>
                  <a:txBody>
                    <a:bodyPr/>
                    <a:lstStyle/>
                    <a:p>
                      <a:pPr marL="0" marR="0" algn="ctr">
                        <a:spcBef>
                          <a:spcPts val="0"/>
                        </a:spcBef>
                        <a:spcAft>
                          <a:spcPts val="0"/>
                        </a:spcAft>
                      </a:pPr>
                      <a:r>
                        <a:rPr lang="en-US" sz="1600" dirty="0">
                          <a:effectLst/>
                        </a:rPr>
                        <a:t>SA Prereq.</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Methods</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Ref.</a:t>
                      </a:r>
                      <a:endParaRPr lang="en-US"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26075748"/>
                  </a:ext>
                </a:extLst>
              </a:tr>
              <a:tr h="1058534">
                <a:tc>
                  <a:txBody>
                    <a:bodyPr/>
                    <a:lstStyle/>
                    <a:p>
                      <a:pPr marL="0" marR="0" algn="ctr">
                        <a:spcBef>
                          <a:spcPts val="0"/>
                        </a:spcBef>
                        <a:spcAft>
                          <a:spcPts val="0"/>
                        </a:spcAft>
                      </a:pPr>
                      <a:r>
                        <a:rPr lang="en-US" sz="1600" dirty="0">
                          <a:effectLst/>
                        </a:rPr>
                        <a:t>Classical Methods</a:t>
                      </a:r>
                    </a:p>
                    <a:p>
                      <a:pPr marL="0" marR="0" algn="ctr">
                        <a:spcBef>
                          <a:spcPts val="0"/>
                        </a:spcBef>
                        <a:spcAft>
                          <a:spcPts val="0"/>
                        </a:spcAft>
                      </a:pPr>
                      <a:r>
                        <a:rPr lang="en-US" sz="1100" b="1" kern="1200" dirty="0">
                          <a:solidFill>
                            <a:schemeClr val="lt1"/>
                          </a:solidFill>
                          <a:effectLst/>
                          <a:latin typeface="+mn-lt"/>
                          <a:ea typeface="+mn-ea"/>
                          <a:cs typeface="+mn-cs"/>
                        </a:rPr>
                        <a:t>(Domain Independent)</a:t>
                      </a:r>
                    </a:p>
                  </a:txBody>
                  <a:tcPr marL="68580" marR="68580" marT="0" marB="0" anchor="ctr"/>
                </a:tc>
                <a:tc>
                  <a:txBody>
                    <a:bodyPr/>
                    <a:lstStyle/>
                    <a:p>
                      <a:pPr marL="342900" marR="0" lvl="0" indent="-342900">
                        <a:spcBef>
                          <a:spcPts val="0"/>
                        </a:spcBef>
                        <a:spcAft>
                          <a:spcPts val="0"/>
                        </a:spcAft>
                        <a:buFont typeface="Symbol" pitchFamily="2" charset="2"/>
                        <a:buChar char=""/>
                      </a:pPr>
                      <a:r>
                        <a:rPr lang="en-US" sz="1600" dirty="0">
                          <a:effectLst/>
                        </a:rPr>
                        <a:t>Understanding the scientific method/trades/analyses</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Performing sensitivity and error analysis </a:t>
                      </a:r>
                      <a:endParaRPr lang="en-US" sz="2400" dirty="0">
                        <a:effectLst/>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600" dirty="0">
                          <a:effectLst/>
                        </a:rPr>
                        <a:t>Performing architectural artifact generation</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600" dirty="0">
                          <a:solidFill>
                            <a:schemeClr val="bg1"/>
                          </a:solidFill>
                          <a:effectLst/>
                        </a:rPr>
                        <a:t>Performing functional decomposition/system synthesis</a:t>
                      </a:r>
                      <a:endParaRPr lang="en-US" sz="2400" dirty="0">
                        <a:solidFill>
                          <a:schemeClr val="bg1"/>
                        </a:solidFill>
                        <a:effectLst/>
                      </a:endParaRPr>
                    </a:p>
                  </a:txBody>
                  <a:tcPr marL="68580" marR="68580" marT="0" marB="0"/>
                </a:tc>
                <a:tc>
                  <a:txBody>
                    <a:bodyPr/>
                    <a:lstStyle/>
                    <a:p>
                      <a:pPr marL="0" marR="0" algn="ctr">
                        <a:spcBef>
                          <a:spcPts val="0"/>
                        </a:spcBef>
                        <a:spcAft>
                          <a:spcPts val="0"/>
                        </a:spcAft>
                      </a:pPr>
                      <a:r>
                        <a:rPr lang="en-US" sz="1600" dirty="0">
                          <a:effectLst/>
                        </a:rPr>
                        <a:t>[8], [9]</a:t>
                      </a:r>
                      <a:endParaRPr lang="en-US" sz="2400" dirty="0">
                        <a:effectLst/>
                      </a:endParaRPr>
                    </a:p>
                    <a:p>
                      <a:pPr marL="0" marR="0" algn="ctr">
                        <a:spcBef>
                          <a:spcPts val="0"/>
                        </a:spcBef>
                        <a:spcAft>
                          <a:spcPts val="0"/>
                        </a:spcAft>
                      </a:pPr>
                      <a:r>
                        <a:rPr lang="en-US" sz="1600" dirty="0">
                          <a:effectLst/>
                        </a:rPr>
                        <a:t>[6]</a:t>
                      </a:r>
                      <a:endParaRPr lang="en-US" sz="2400" dirty="0">
                        <a:effectLst/>
                      </a:endParaRPr>
                    </a:p>
                    <a:p>
                      <a:pPr marL="0" marR="0" algn="ctr">
                        <a:spcBef>
                          <a:spcPts val="0"/>
                        </a:spcBef>
                        <a:spcAft>
                          <a:spcPts val="0"/>
                        </a:spcAft>
                      </a:pPr>
                      <a:r>
                        <a:rPr lang="en-US" sz="1600" dirty="0">
                          <a:effectLst/>
                        </a:rPr>
                        <a:t>[4],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effectLst/>
                          <a:latin typeface="+mn-lt"/>
                          <a:ea typeface="+mn-ea"/>
                          <a:cs typeface="+mn-cs"/>
                        </a:rPr>
                        <a:t>[10], [11]</a:t>
                      </a:r>
                    </a:p>
                  </a:txBody>
                  <a:tcPr marL="68580" marR="68580" marT="0" marB="0"/>
                </a:tc>
                <a:extLst>
                  <a:ext uri="{0D108BD9-81ED-4DB2-BD59-A6C34878D82A}">
                    <a16:rowId xmlns:a16="http://schemas.microsoft.com/office/drawing/2014/main" val="1068524703"/>
                  </a:ext>
                </a:extLst>
              </a:tr>
              <a:tr h="2004173">
                <a:tc>
                  <a:txBody>
                    <a:bodyPr/>
                    <a:lstStyle/>
                    <a:p>
                      <a:pPr marL="0" marR="0" algn="ctr">
                        <a:spcBef>
                          <a:spcPts val="0"/>
                        </a:spcBef>
                        <a:spcAft>
                          <a:spcPts val="0"/>
                        </a:spcAft>
                      </a:pPr>
                      <a:r>
                        <a:rPr lang="en-US" sz="1600" dirty="0">
                          <a:effectLst/>
                        </a:rPr>
                        <a:t>System Thinking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lt1"/>
                          </a:solidFill>
                          <a:effectLst/>
                          <a:latin typeface="+mn-lt"/>
                          <a:ea typeface="+mn-ea"/>
                          <a:cs typeface="+mn-cs"/>
                        </a:rPr>
                        <a:t>(Mostly Domain Independent)</a:t>
                      </a:r>
                    </a:p>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itchFamily="2" charset="2"/>
                        <a:buChar char=""/>
                      </a:pPr>
                      <a:r>
                        <a:rPr lang="en-US" sz="1600" dirty="0">
                          <a:effectLst/>
                        </a:rPr>
                        <a:t>Option generation/brain storming/conceptual Design</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Perform holistic thinking/finding highest level objectives</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Incorporating multi-stakeholder viewpoints</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Ability to focus on elements providing highest value</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Using heuristics/design patterns</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Using analogies to create options</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Understanding system hierarchical structures, elements, and complex interactions between them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[4], [6]</a:t>
                      </a:r>
                      <a:endParaRPr lang="en-US" sz="2400" dirty="0">
                        <a:effectLst/>
                      </a:endParaRPr>
                    </a:p>
                    <a:p>
                      <a:pPr marL="0" marR="0" algn="ctr">
                        <a:spcBef>
                          <a:spcPts val="0"/>
                        </a:spcBef>
                        <a:spcAft>
                          <a:spcPts val="0"/>
                        </a:spcAft>
                      </a:pPr>
                      <a:r>
                        <a:rPr lang="en-US" sz="1800" dirty="0">
                          <a:effectLst/>
                        </a:rPr>
                        <a:t>[4], [6]</a:t>
                      </a:r>
                      <a:endParaRPr lang="en-US" sz="2400" dirty="0">
                        <a:effectLst/>
                      </a:endParaRPr>
                    </a:p>
                    <a:p>
                      <a:pPr marL="0" marR="0" algn="ctr">
                        <a:spcBef>
                          <a:spcPts val="0"/>
                        </a:spcBef>
                        <a:spcAft>
                          <a:spcPts val="0"/>
                        </a:spcAft>
                      </a:pPr>
                      <a:r>
                        <a:rPr lang="en-US" sz="1800" dirty="0">
                          <a:effectLst/>
                        </a:rPr>
                        <a:t>[4], [6]</a:t>
                      </a:r>
                      <a:endParaRPr lang="en-US" sz="2400" dirty="0">
                        <a:effectLst/>
                      </a:endParaRPr>
                    </a:p>
                    <a:p>
                      <a:pPr marL="0" marR="0" algn="ctr">
                        <a:spcBef>
                          <a:spcPts val="0"/>
                        </a:spcBef>
                        <a:spcAft>
                          <a:spcPts val="0"/>
                        </a:spcAft>
                      </a:pPr>
                      <a:r>
                        <a:rPr lang="en-US" sz="1800" dirty="0">
                          <a:effectLst/>
                        </a:rPr>
                        <a:t>[4], [6]</a:t>
                      </a:r>
                      <a:endParaRPr lang="en-US" sz="2400" dirty="0">
                        <a:effectLst/>
                      </a:endParaRPr>
                    </a:p>
                    <a:p>
                      <a:pPr marL="0" marR="0" algn="ctr">
                        <a:spcBef>
                          <a:spcPts val="0"/>
                        </a:spcBef>
                        <a:spcAft>
                          <a:spcPts val="0"/>
                        </a:spcAft>
                      </a:pPr>
                      <a:r>
                        <a:rPr lang="en-US" sz="1800" dirty="0">
                          <a:effectLst/>
                        </a:rPr>
                        <a:t>[5], [12]</a:t>
                      </a:r>
                      <a:endParaRPr lang="en-US" sz="2400" dirty="0">
                        <a:effectLst/>
                      </a:endParaRPr>
                    </a:p>
                    <a:p>
                      <a:pPr marL="0" marR="0" algn="ctr">
                        <a:spcBef>
                          <a:spcPts val="0"/>
                        </a:spcBef>
                        <a:spcAft>
                          <a:spcPts val="0"/>
                        </a:spcAft>
                      </a:pPr>
                      <a:r>
                        <a:rPr lang="en-US" sz="1800" dirty="0">
                          <a:effectLst/>
                        </a:rPr>
                        <a:t>[1], [6]</a:t>
                      </a:r>
                      <a:endParaRPr lang="en-US" sz="2400" dirty="0">
                        <a:effectLst/>
                      </a:endParaRPr>
                    </a:p>
                    <a:p>
                      <a:pPr marL="0" marR="0" algn="ctr">
                        <a:spcBef>
                          <a:spcPts val="0"/>
                        </a:spcBef>
                        <a:spcAft>
                          <a:spcPts val="0"/>
                        </a:spcAft>
                      </a:pPr>
                      <a:r>
                        <a:rPr lang="en-US" sz="1800" dirty="0">
                          <a:effectLst/>
                        </a:rPr>
                        <a:t>[7]</a:t>
                      </a:r>
                      <a:endParaRPr lang="en-US" sz="2400" dirty="0">
                        <a:effectLst/>
                      </a:endParaRPr>
                    </a:p>
                  </a:txBody>
                  <a:tcPr marL="68580" marR="68580" marT="0" marB="0"/>
                </a:tc>
                <a:extLst>
                  <a:ext uri="{0D108BD9-81ED-4DB2-BD59-A6C34878D82A}">
                    <a16:rowId xmlns:a16="http://schemas.microsoft.com/office/drawing/2014/main" val="1098805357"/>
                  </a:ext>
                </a:extLst>
              </a:tr>
              <a:tr h="1033891">
                <a:tc>
                  <a:txBody>
                    <a:bodyPr/>
                    <a:lstStyle/>
                    <a:p>
                      <a:pPr marL="0" marR="0" algn="ctr">
                        <a:spcBef>
                          <a:spcPts val="0"/>
                        </a:spcBef>
                        <a:spcAft>
                          <a:spcPts val="0"/>
                        </a:spcAft>
                      </a:pPr>
                      <a:r>
                        <a:rPr lang="en-US" sz="1600" dirty="0">
                          <a:effectLst/>
                        </a:rPr>
                        <a:t>Modeling &amp; Simulation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lt1"/>
                          </a:solidFill>
                          <a:effectLst/>
                          <a:latin typeface="+mn-lt"/>
                          <a:ea typeface="+mn-ea"/>
                          <a:cs typeface="+mn-cs"/>
                        </a:rPr>
                        <a:t>(Mostly Domain Independent)</a:t>
                      </a:r>
                    </a:p>
                  </a:txBody>
                  <a:tcPr marL="68580" marR="68580" marT="0" marB="0" anchor="ctr"/>
                </a:tc>
                <a:tc>
                  <a:txBody>
                    <a:bodyPr/>
                    <a:lstStyle/>
                    <a:p>
                      <a:pPr marL="342900" marR="0" lvl="0" indent="-342900">
                        <a:spcBef>
                          <a:spcPts val="0"/>
                        </a:spcBef>
                        <a:spcAft>
                          <a:spcPts val="0"/>
                        </a:spcAft>
                        <a:buFont typeface="Symbol" pitchFamily="2" charset="2"/>
                        <a:buChar char=""/>
                      </a:pPr>
                      <a:r>
                        <a:rPr lang="en-US" sz="1600" dirty="0">
                          <a:effectLst/>
                        </a:rPr>
                        <a:t>Implementing System/Physics/Environment Models</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Using Modeling Languages and Frameworks (e.g. SysML, UML, etc.)</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Performing Monte Carlo analysis/Analytics</a:t>
                      </a:r>
                      <a:endParaRPr lang="en-US" sz="2400" dirty="0">
                        <a:effectLst/>
                      </a:endParaRPr>
                    </a:p>
                    <a:p>
                      <a:pPr marL="342900" marR="0" lvl="0" indent="-342900">
                        <a:spcBef>
                          <a:spcPts val="0"/>
                        </a:spcBef>
                        <a:spcAft>
                          <a:spcPts val="0"/>
                        </a:spcAft>
                        <a:buFont typeface="Symbol" pitchFamily="2" charset="2"/>
                        <a:buChar char=""/>
                      </a:pPr>
                      <a:r>
                        <a:rPr lang="en-US" sz="1600" dirty="0">
                          <a:effectLst/>
                        </a:rPr>
                        <a:t>Creating System Simulations</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[13]</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62234232"/>
                  </a:ext>
                </a:extLst>
              </a:tr>
              <a:tr h="529267">
                <a:tc>
                  <a:txBody>
                    <a:bodyPr/>
                    <a:lstStyle/>
                    <a:p>
                      <a:pPr marL="0" marR="0" algn="ctr">
                        <a:spcBef>
                          <a:spcPts val="0"/>
                        </a:spcBef>
                        <a:spcAft>
                          <a:spcPts val="0"/>
                        </a:spcAft>
                      </a:pPr>
                      <a:r>
                        <a:rPr lang="en-US" sz="1600" dirty="0">
                          <a:effectLst/>
                        </a:rPr>
                        <a:t>Formal Methods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itchFamily="2" charset="2"/>
                        <a:buChar char=""/>
                      </a:pPr>
                      <a:r>
                        <a:rPr lang="en-US" sz="1600" dirty="0">
                          <a:solidFill>
                            <a:schemeClr val="bg1"/>
                          </a:solidFill>
                          <a:effectLst/>
                        </a:rPr>
                        <a:t>Using Deterministic methods w/ Invariant Contracts</a:t>
                      </a:r>
                      <a:endParaRPr lang="en-US" sz="2400" dirty="0">
                        <a:solidFill>
                          <a:schemeClr val="bg1"/>
                        </a:solidFill>
                        <a:effectLst/>
                      </a:endParaRPr>
                    </a:p>
                    <a:p>
                      <a:pPr marL="342900" marR="0" lvl="0" indent="-342900">
                        <a:spcBef>
                          <a:spcPts val="0"/>
                        </a:spcBef>
                        <a:spcAft>
                          <a:spcPts val="0"/>
                        </a:spcAft>
                        <a:buFont typeface="Symbol" pitchFamily="2" charset="2"/>
                        <a:buChar char=""/>
                      </a:pPr>
                      <a:r>
                        <a:rPr lang="en-US" sz="1600" dirty="0">
                          <a:solidFill>
                            <a:schemeClr val="bg1"/>
                          </a:solidFill>
                          <a:effectLst/>
                        </a:rPr>
                        <a:t>Using Stochastic methods w/ Flexible Contracts</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solidFill>
                            <a:schemeClr val="bg1"/>
                          </a:solidFill>
                          <a:effectLst/>
                        </a:rPr>
                        <a:t>[14], [15]</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54134313"/>
                  </a:ext>
                </a:extLst>
              </a:tr>
            </a:tbl>
          </a:graphicData>
        </a:graphic>
      </p:graphicFrame>
      <p:sp>
        <p:nvSpPr>
          <p:cNvPr id="6" name="Rectangle 5">
            <a:extLst>
              <a:ext uri="{FF2B5EF4-FFF2-40B4-BE49-F238E27FC236}">
                <a16:creationId xmlns:a16="http://schemas.microsoft.com/office/drawing/2014/main" id="{46E3D16C-7C6E-2643-A741-A85E16CC0231}"/>
              </a:ext>
            </a:extLst>
          </p:cNvPr>
          <p:cNvSpPr/>
          <p:nvPr/>
        </p:nvSpPr>
        <p:spPr>
          <a:xfrm>
            <a:off x="4325674" y="6535847"/>
            <a:ext cx="3540649" cy="276999"/>
          </a:xfrm>
          <a:prstGeom prst="rect">
            <a:avLst/>
          </a:prstGeom>
        </p:spPr>
        <p:txBody>
          <a:bodyPr wrap="none">
            <a:spAutoFit/>
          </a:bodyPr>
          <a:lstStyle/>
          <a:p>
            <a:pPr algn="ctr"/>
            <a:r>
              <a:rPr lang="en-US" sz="1200" b="1" dirty="0">
                <a:latin typeface="TimesNewRoman"/>
                <a:ea typeface="Times New Roman" panose="02020603050405020304" pitchFamily="18" charset="0"/>
                <a:cs typeface="TimesNewRoman"/>
              </a:rPr>
              <a:t>Not export controlled per ES-CEMA-021521-0057</a:t>
            </a:r>
            <a:endParaRPr lang="en-US" dirty="0">
              <a:effectLst/>
              <a:latin typeface="Times New Roman" panose="02020603050405020304" pitchFamily="18" charset="0"/>
              <a:ea typeface="Times New Roman" panose="02020603050405020304" pitchFamily="18" charset="0"/>
            </a:endParaRPr>
          </a:p>
        </p:txBody>
      </p:sp>
      <p:sp>
        <p:nvSpPr>
          <p:cNvPr id="7" name="Title 1">
            <a:extLst>
              <a:ext uri="{FF2B5EF4-FFF2-40B4-BE49-F238E27FC236}">
                <a16:creationId xmlns:a16="http://schemas.microsoft.com/office/drawing/2014/main" id="{FBA90F64-4D62-334A-A8D4-9018604D29E3}"/>
              </a:ext>
            </a:extLst>
          </p:cNvPr>
          <p:cNvSpPr txBox="1">
            <a:spLocks/>
          </p:cNvSpPr>
          <p:nvPr/>
        </p:nvSpPr>
        <p:spPr>
          <a:xfrm>
            <a:off x="215901" y="2938175"/>
            <a:ext cx="1765300" cy="18098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US" sz="1800" dirty="0"/>
              <a:t>Implementable</a:t>
            </a:r>
          </a:p>
          <a:p>
            <a:pPr algn="ctr"/>
            <a:r>
              <a:rPr lang="en-US" sz="1800" dirty="0"/>
              <a:t>In Undergraduate Engineering</a:t>
            </a:r>
          </a:p>
        </p:txBody>
      </p:sp>
      <p:sp>
        <p:nvSpPr>
          <p:cNvPr id="8" name="Left Brace 7">
            <a:extLst>
              <a:ext uri="{FF2B5EF4-FFF2-40B4-BE49-F238E27FC236}">
                <a16:creationId xmlns:a16="http://schemas.microsoft.com/office/drawing/2014/main" id="{39F398D4-FCEB-7E47-8A53-8A8C851F418B}"/>
              </a:ext>
            </a:extLst>
          </p:cNvPr>
          <p:cNvSpPr/>
          <p:nvPr/>
        </p:nvSpPr>
        <p:spPr>
          <a:xfrm>
            <a:off x="1752600" y="1651000"/>
            <a:ext cx="733604" cy="4089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31003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B4057-6758-DE44-8935-950E27DF354D}"/>
              </a:ext>
            </a:extLst>
          </p:cNvPr>
          <p:cNvSpPr>
            <a:spLocks noGrp="1"/>
          </p:cNvSpPr>
          <p:nvPr>
            <p:ph idx="1"/>
          </p:nvPr>
        </p:nvSpPr>
        <p:spPr>
          <a:xfrm>
            <a:off x="6240621" y="1374110"/>
            <a:ext cx="5600700" cy="4761757"/>
          </a:xfrm>
        </p:spPr>
        <p:txBody>
          <a:bodyPr>
            <a:normAutofit/>
          </a:bodyPr>
          <a:lstStyle/>
          <a:p>
            <a:pPr marL="0" indent="0" algn="ctr" fontAlgn="ctr">
              <a:buNone/>
            </a:pPr>
            <a:r>
              <a:rPr lang="en-US" b="1" u="sng" dirty="0"/>
              <a:t>Advanced System Thinking</a:t>
            </a:r>
          </a:p>
          <a:p>
            <a:pPr fontAlgn="ctr"/>
            <a:r>
              <a:rPr lang="en-US" b="1" dirty="0"/>
              <a:t>Understanding  Dynamic Behavior</a:t>
            </a:r>
            <a:endParaRPr lang="en-US" dirty="0"/>
          </a:p>
          <a:p>
            <a:pPr fontAlgn="ctr"/>
            <a:r>
              <a:rPr lang="en-US" b="1" dirty="0"/>
              <a:t>Understanding feedback</a:t>
            </a:r>
          </a:p>
          <a:p>
            <a:pPr fontAlgn="ctr"/>
            <a:r>
              <a:rPr lang="en-US" b="1" dirty="0"/>
              <a:t>Understanding Non-Linear Relationships</a:t>
            </a:r>
          </a:p>
          <a:p>
            <a:pPr fontAlgn="ctr"/>
            <a:r>
              <a:rPr lang="en-US" b="1" dirty="0"/>
              <a:t>Differentiating types of stocks,  flows, variables</a:t>
            </a:r>
          </a:p>
          <a:p>
            <a:pPr fontAlgn="ctr"/>
            <a:r>
              <a:rPr lang="en-US" b="1" dirty="0"/>
              <a:t>Reducing Complexity </a:t>
            </a:r>
          </a:p>
          <a:p>
            <a:endParaRPr lang="en-US" sz="3200" dirty="0"/>
          </a:p>
        </p:txBody>
      </p:sp>
      <p:sp>
        <p:nvSpPr>
          <p:cNvPr id="4" name="Title 1">
            <a:extLst>
              <a:ext uri="{FF2B5EF4-FFF2-40B4-BE49-F238E27FC236}">
                <a16:creationId xmlns:a16="http://schemas.microsoft.com/office/drawing/2014/main" id="{A5234905-119D-F64D-922E-741A3106F0C1}"/>
              </a:ext>
            </a:extLst>
          </p:cNvPr>
          <p:cNvSpPr>
            <a:spLocks noGrp="1"/>
          </p:cNvSpPr>
          <p:nvPr>
            <p:ph type="title"/>
          </p:nvPr>
        </p:nvSpPr>
        <p:spPr>
          <a:xfrm>
            <a:off x="565079" y="607140"/>
            <a:ext cx="11158588" cy="565107"/>
          </a:xfrm>
        </p:spPr>
        <p:txBody>
          <a:bodyPr>
            <a:noAutofit/>
          </a:bodyPr>
          <a:lstStyle/>
          <a:p>
            <a:r>
              <a:rPr lang="en-US" sz="3600" dirty="0"/>
              <a:t>System Thinking Competencies  </a:t>
            </a:r>
          </a:p>
        </p:txBody>
      </p:sp>
      <p:sp>
        <p:nvSpPr>
          <p:cNvPr id="6" name="Rectangle 5">
            <a:extLst>
              <a:ext uri="{FF2B5EF4-FFF2-40B4-BE49-F238E27FC236}">
                <a16:creationId xmlns:a16="http://schemas.microsoft.com/office/drawing/2014/main" id="{3533E432-6499-654B-B773-4A43B53EB2F5}"/>
              </a:ext>
            </a:extLst>
          </p:cNvPr>
          <p:cNvSpPr/>
          <p:nvPr/>
        </p:nvSpPr>
        <p:spPr>
          <a:xfrm>
            <a:off x="4325674" y="6535847"/>
            <a:ext cx="3540649" cy="276999"/>
          </a:xfrm>
          <a:prstGeom prst="rect">
            <a:avLst/>
          </a:prstGeom>
        </p:spPr>
        <p:txBody>
          <a:bodyPr wrap="none">
            <a:spAutoFit/>
          </a:bodyPr>
          <a:lstStyle/>
          <a:p>
            <a:pPr algn="ctr"/>
            <a:r>
              <a:rPr lang="en-US" sz="1200" b="1" dirty="0">
                <a:latin typeface="TimesNewRoman"/>
                <a:ea typeface="Times New Roman" panose="02020603050405020304" pitchFamily="18" charset="0"/>
                <a:cs typeface="TimesNewRoman"/>
              </a:rPr>
              <a:t>Not export controlled per ES-CEMA-021521-0057</a:t>
            </a:r>
            <a:endParaRPr lang="en-US"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2B2DC9D1-35FE-D94E-BDC6-42EE22030F82}"/>
              </a:ext>
            </a:extLst>
          </p:cNvPr>
          <p:cNvSpPr txBox="1"/>
          <p:nvPr/>
        </p:nvSpPr>
        <p:spPr>
          <a:xfrm>
            <a:off x="639921" y="1375295"/>
            <a:ext cx="5600700" cy="3846694"/>
          </a:xfrm>
          <a:prstGeom prst="rect">
            <a:avLst/>
          </a:prstGeom>
          <a:noFill/>
        </p:spPr>
        <p:txBody>
          <a:bodyPr wrap="square" rtlCol="0">
            <a:spAutoFit/>
          </a:bodyPr>
          <a:lstStyle/>
          <a:p>
            <a:pPr algn="ctr" fontAlgn="ctr">
              <a:lnSpc>
                <a:spcPct val="90000"/>
              </a:lnSpc>
              <a:spcBef>
                <a:spcPts val="1000"/>
              </a:spcBef>
            </a:pPr>
            <a:r>
              <a:rPr lang="en-US" sz="2800" b="1" u="sng" dirty="0"/>
              <a:t> Basic System Thinking</a:t>
            </a:r>
          </a:p>
          <a:p>
            <a:pPr marL="228600" indent="-228600" fontAlgn="ctr">
              <a:lnSpc>
                <a:spcPct val="90000"/>
              </a:lnSpc>
              <a:spcBef>
                <a:spcPts val="1000"/>
              </a:spcBef>
              <a:buFont typeface="Arial" panose="020B0604020202020204" pitchFamily="34" charset="0"/>
              <a:buChar char="•"/>
            </a:pPr>
            <a:r>
              <a:rPr lang="en-US" sz="2800" b="1" dirty="0"/>
              <a:t>Option Generation</a:t>
            </a:r>
          </a:p>
          <a:p>
            <a:pPr marL="228600" indent="-228600" fontAlgn="ctr">
              <a:lnSpc>
                <a:spcPct val="90000"/>
              </a:lnSpc>
              <a:spcBef>
                <a:spcPts val="1000"/>
              </a:spcBef>
              <a:buFont typeface="Arial" panose="020B0604020202020204" pitchFamily="34" charset="0"/>
              <a:buChar char="•"/>
            </a:pPr>
            <a:r>
              <a:rPr lang="en-US" sz="2800" b="1" dirty="0"/>
              <a:t>Concept of Holism</a:t>
            </a:r>
          </a:p>
          <a:p>
            <a:pPr marL="228600" indent="-228600" fontAlgn="ctr">
              <a:lnSpc>
                <a:spcPct val="90000"/>
              </a:lnSpc>
              <a:spcBef>
                <a:spcPts val="1000"/>
              </a:spcBef>
              <a:buFont typeface="Arial" panose="020B0604020202020204" pitchFamily="34" charset="0"/>
              <a:buChar char="•"/>
            </a:pPr>
            <a:r>
              <a:rPr lang="en-US" sz="2800" b="1" dirty="0"/>
              <a:t>Understanding System Structure at Different Scales and associated interactions</a:t>
            </a:r>
          </a:p>
          <a:p>
            <a:pPr marL="228600" indent="-228600" fontAlgn="ctr">
              <a:lnSpc>
                <a:spcPct val="90000"/>
              </a:lnSpc>
              <a:spcBef>
                <a:spcPts val="1000"/>
              </a:spcBef>
              <a:buFont typeface="Arial" panose="020B0604020202020204" pitchFamily="34" charset="0"/>
              <a:buChar char="•"/>
            </a:pPr>
            <a:r>
              <a:rPr lang="en-US" sz="2800" b="1" dirty="0"/>
              <a:t>Stakeholder Identification</a:t>
            </a:r>
          </a:p>
          <a:p>
            <a:pPr marL="228600" indent="-228600" fontAlgn="ctr">
              <a:lnSpc>
                <a:spcPct val="90000"/>
              </a:lnSpc>
              <a:spcBef>
                <a:spcPts val="1000"/>
              </a:spcBef>
              <a:buFont typeface="Arial" panose="020B0604020202020204" pitchFamily="34" charset="0"/>
              <a:buChar char="•"/>
            </a:pPr>
            <a:r>
              <a:rPr lang="en-US" sz="2800" b="1" dirty="0"/>
              <a:t>Analytic Skills/Scientific Method  </a:t>
            </a:r>
          </a:p>
        </p:txBody>
      </p:sp>
      <p:sp>
        <p:nvSpPr>
          <p:cNvPr id="9" name="Rectangle 8">
            <a:extLst>
              <a:ext uri="{FF2B5EF4-FFF2-40B4-BE49-F238E27FC236}">
                <a16:creationId xmlns:a16="http://schemas.microsoft.com/office/drawing/2014/main" id="{C045D588-B5ED-904A-B31B-CF857116174A}"/>
              </a:ext>
            </a:extLst>
          </p:cNvPr>
          <p:cNvSpPr/>
          <p:nvPr/>
        </p:nvSpPr>
        <p:spPr>
          <a:xfrm>
            <a:off x="1228618" y="1038328"/>
            <a:ext cx="3724481" cy="369332"/>
          </a:xfrm>
          <a:prstGeom prst="rect">
            <a:avLst/>
          </a:prstGeom>
        </p:spPr>
        <p:txBody>
          <a:bodyPr wrap="none">
            <a:spAutoFit/>
          </a:bodyPr>
          <a:lstStyle/>
          <a:p>
            <a:r>
              <a:rPr lang="en-US" dirty="0"/>
              <a:t>- Ref: </a:t>
            </a:r>
            <a:r>
              <a:rPr lang="en-US" i="1" dirty="0"/>
              <a:t>R. Arnold and J Wade, 2015 [22]</a:t>
            </a:r>
            <a:endParaRPr lang="en-US" dirty="0"/>
          </a:p>
        </p:txBody>
      </p:sp>
      <p:pic>
        <p:nvPicPr>
          <p:cNvPr id="15" name="Picture 14" descr="Man playing chess">
            <a:extLst>
              <a:ext uri="{FF2B5EF4-FFF2-40B4-BE49-F238E27FC236}">
                <a16:creationId xmlns:a16="http://schemas.microsoft.com/office/drawing/2014/main" id="{74101904-0BBC-4F4A-BE76-A5A70E53C1A0}"/>
              </a:ext>
            </a:extLst>
          </p:cNvPr>
          <p:cNvPicPr>
            <a:picLocks noChangeAspect="1"/>
          </p:cNvPicPr>
          <p:nvPr/>
        </p:nvPicPr>
        <p:blipFill>
          <a:blip r:embed="rId2"/>
          <a:stretch>
            <a:fillRect/>
          </a:stretch>
        </p:blipFill>
        <p:spPr>
          <a:xfrm>
            <a:off x="8671388" y="5193930"/>
            <a:ext cx="2218456" cy="1480416"/>
          </a:xfrm>
          <a:prstGeom prst="rect">
            <a:avLst/>
          </a:prstGeom>
        </p:spPr>
      </p:pic>
      <p:sp>
        <p:nvSpPr>
          <p:cNvPr id="18" name="Rectangle 17">
            <a:extLst>
              <a:ext uri="{FF2B5EF4-FFF2-40B4-BE49-F238E27FC236}">
                <a16:creationId xmlns:a16="http://schemas.microsoft.com/office/drawing/2014/main" id="{3E7D190A-6003-A64E-BD62-FED41011A5A1}"/>
              </a:ext>
            </a:extLst>
          </p:cNvPr>
          <p:cNvSpPr/>
          <p:nvPr/>
        </p:nvSpPr>
        <p:spPr>
          <a:xfrm>
            <a:off x="693452" y="5396847"/>
            <a:ext cx="7264443"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buFont typeface="Arial" panose="020B0604020202020204" pitchFamily="34" charset="0"/>
              <a:buChar char="•"/>
            </a:pPr>
            <a:r>
              <a:rPr lang="en-US" sz="2000" dirty="0"/>
              <a:t>Basic System Thinking should be integrated directly into existing secondary/undergraduate courses, labs, projects and capstones</a:t>
            </a:r>
          </a:p>
          <a:p>
            <a:pPr marL="342900" indent="-342900">
              <a:buFont typeface="Arial" panose="020B0604020202020204" pitchFamily="34" charset="0"/>
              <a:buChar char="•"/>
            </a:pPr>
            <a:r>
              <a:rPr lang="en-US" sz="2000" dirty="0"/>
              <a:t>Advanced Systems Thinking lends itself to organizational training</a:t>
            </a:r>
          </a:p>
        </p:txBody>
      </p:sp>
    </p:spTree>
    <p:extLst>
      <p:ext uri="{BB962C8B-B14F-4D97-AF65-F5344CB8AC3E}">
        <p14:creationId xmlns:p14="http://schemas.microsoft.com/office/powerpoint/2010/main" val="1107084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128E-16A4-5548-8B34-A9487975DDF9}"/>
              </a:ext>
            </a:extLst>
          </p:cNvPr>
          <p:cNvSpPr>
            <a:spLocks noGrp="1"/>
          </p:cNvSpPr>
          <p:nvPr>
            <p:ph type="title"/>
          </p:nvPr>
        </p:nvSpPr>
        <p:spPr>
          <a:xfrm>
            <a:off x="532972" y="723149"/>
            <a:ext cx="11455828" cy="553843"/>
          </a:xfrm>
        </p:spPr>
        <p:txBody>
          <a:bodyPr>
            <a:noAutofit/>
          </a:bodyPr>
          <a:lstStyle/>
          <a:p>
            <a:r>
              <a:rPr lang="en-US" sz="3600" dirty="0"/>
              <a:t>Implementing Systems Thinking in Undergraduate Education   </a:t>
            </a:r>
          </a:p>
        </p:txBody>
      </p:sp>
      <p:sp>
        <p:nvSpPr>
          <p:cNvPr id="4" name="Rectangle 3">
            <a:extLst>
              <a:ext uri="{FF2B5EF4-FFF2-40B4-BE49-F238E27FC236}">
                <a16:creationId xmlns:a16="http://schemas.microsoft.com/office/drawing/2014/main" id="{6E0B928E-D008-1C4C-9469-A4519D0F255D}"/>
              </a:ext>
            </a:extLst>
          </p:cNvPr>
          <p:cNvSpPr/>
          <p:nvPr/>
        </p:nvSpPr>
        <p:spPr>
          <a:xfrm>
            <a:off x="571072" y="5709448"/>
            <a:ext cx="11213386" cy="70788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000" dirty="0">
                <a:solidFill>
                  <a:schemeClr val="lt1"/>
                </a:solidFill>
              </a:rPr>
              <a:t>The student’s projects should purposely be selected to cover multiple domains, and include both well-defined systems, and ill-defined systems such as complex socio-technical systems, and Systems of Systems.</a:t>
            </a:r>
          </a:p>
        </p:txBody>
      </p:sp>
      <p:sp>
        <p:nvSpPr>
          <p:cNvPr id="14" name="Rectangle 13">
            <a:extLst>
              <a:ext uri="{FF2B5EF4-FFF2-40B4-BE49-F238E27FC236}">
                <a16:creationId xmlns:a16="http://schemas.microsoft.com/office/drawing/2014/main" id="{191BFD61-4562-4846-95DE-52CB0693D4A6}"/>
              </a:ext>
            </a:extLst>
          </p:cNvPr>
          <p:cNvSpPr/>
          <p:nvPr/>
        </p:nvSpPr>
        <p:spPr>
          <a:xfrm>
            <a:off x="621789" y="2766345"/>
            <a:ext cx="2201885" cy="369332"/>
          </a:xfrm>
          <a:prstGeom prst="rect">
            <a:avLst/>
          </a:prstGeom>
        </p:spPr>
        <p:txBody>
          <a:bodyPr wrap="none">
            <a:spAutoFit/>
          </a:bodyPr>
          <a:lstStyle/>
          <a:p>
            <a:r>
              <a:rPr lang="en-US" dirty="0"/>
              <a:t>Lecturing/Mentoring </a:t>
            </a:r>
          </a:p>
        </p:txBody>
      </p:sp>
      <p:sp>
        <p:nvSpPr>
          <p:cNvPr id="17" name="Rectangle 16">
            <a:extLst>
              <a:ext uri="{FF2B5EF4-FFF2-40B4-BE49-F238E27FC236}">
                <a16:creationId xmlns:a16="http://schemas.microsoft.com/office/drawing/2014/main" id="{357104BF-7515-194B-BE18-FFB40C0A28D8}"/>
              </a:ext>
            </a:extLst>
          </p:cNvPr>
          <p:cNvSpPr/>
          <p:nvPr/>
        </p:nvSpPr>
        <p:spPr>
          <a:xfrm>
            <a:off x="3484581" y="2766345"/>
            <a:ext cx="1947456" cy="369332"/>
          </a:xfrm>
          <a:prstGeom prst="rect">
            <a:avLst/>
          </a:prstGeom>
        </p:spPr>
        <p:txBody>
          <a:bodyPr wrap="none">
            <a:spAutoFit/>
          </a:bodyPr>
          <a:lstStyle/>
          <a:p>
            <a:r>
              <a:rPr lang="en-US" dirty="0"/>
              <a:t>Hands-on projects </a:t>
            </a:r>
          </a:p>
        </p:txBody>
      </p:sp>
      <p:sp>
        <p:nvSpPr>
          <p:cNvPr id="20" name="Rectangle 19">
            <a:extLst>
              <a:ext uri="{FF2B5EF4-FFF2-40B4-BE49-F238E27FC236}">
                <a16:creationId xmlns:a16="http://schemas.microsoft.com/office/drawing/2014/main" id="{B2F7F9D3-BFC6-2B41-A15F-DE8C7E782225}"/>
              </a:ext>
            </a:extLst>
          </p:cNvPr>
          <p:cNvSpPr/>
          <p:nvPr/>
        </p:nvSpPr>
        <p:spPr>
          <a:xfrm>
            <a:off x="6133959" y="2745721"/>
            <a:ext cx="2404504" cy="369332"/>
          </a:xfrm>
          <a:prstGeom prst="rect">
            <a:avLst/>
          </a:prstGeom>
        </p:spPr>
        <p:txBody>
          <a:bodyPr wrap="none">
            <a:spAutoFit/>
          </a:bodyPr>
          <a:lstStyle/>
          <a:p>
            <a:r>
              <a:rPr lang="en-US" dirty="0"/>
              <a:t>Case studies/Heuristics </a:t>
            </a:r>
          </a:p>
        </p:txBody>
      </p:sp>
      <p:sp>
        <p:nvSpPr>
          <p:cNvPr id="23" name="Rectangle 22">
            <a:extLst>
              <a:ext uri="{FF2B5EF4-FFF2-40B4-BE49-F238E27FC236}">
                <a16:creationId xmlns:a16="http://schemas.microsoft.com/office/drawing/2014/main" id="{C215ED8E-F653-504A-AE28-DB657E4C2852}"/>
              </a:ext>
            </a:extLst>
          </p:cNvPr>
          <p:cNvSpPr/>
          <p:nvPr/>
        </p:nvSpPr>
        <p:spPr>
          <a:xfrm>
            <a:off x="8903791" y="2766345"/>
            <a:ext cx="2362271" cy="646331"/>
          </a:xfrm>
          <a:prstGeom prst="rect">
            <a:avLst/>
          </a:prstGeom>
        </p:spPr>
        <p:txBody>
          <a:bodyPr wrap="square">
            <a:spAutoFit/>
          </a:bodyPr>
          <a:lstStyle/>
          <a:p>
            <a:pPr algn="ctr"/>
            <a:r>
              <a:rPr lang="en-US" dirty="0"/>
              <a:t>Experimental Systems Engineering (ESE)</a:t>
            </a:r>
          </a:p>
        </p:txBody>
      </p:sp>
      <p:sp>
        <p:nvSpPr>
          <p:cNvPr id="28" name="Rectangle 27">
            <a:extLst>
              <a:ext uri="{FF2B5EF4-FFF2-40B4-BE49-F238E27FC236}">
                <a16:creationId xmlns:a16="http://schemas.microsoft.com/office/drawing/2014/main" id="{D343CEDD-85E1-C14B-BD82-F1BC7D21F1DC}"/>
              </a:ext>
            </a:extLst>
          </p:cNvPr>
          <p:cNvSpPr/>
          <p:nvPr/>
        </p:nvSpPr>
        <p:spPr>
          <a:xfrm>
            <a:off x="357030" y="3668234"/>
            <a:ext cx="3127551" cy="646331"/>
          </a:xfrm>
          <a:prstGeom prst="rect">
            <a:avLst/>
          </a:prstGeom>
        </p:spPr>
        <p:txBody>
          <a:bodyPr wrap="square">
            <a:spAutoFit/>
          </a:bodyPr>
          <a:lstStyle/>
          <a:p>
            <a:r>
              <a:rPr lang="en-US" dirty="0"/>
              <a:t>Exposure to the various multi-discipline system stakeholders</a:t>
            </a:r>
          </a:p>
        </p:txBody>
      </p:sp>
      <p:sp>
        <p:nvSpPr>
          <p:cNvPr id="29" name="Rectangle 28">
            <a:extLst>
              <a:ext uri="{FF2B5EF4-FFF2-40B4-BE49-F238E27FC236}">
                <a16:creationId xmlns:a16="http://schemas.microsoft.com/office/drawing/2014/main" id="{C6E08097-70C3-9D44-9D46-EBB7EF7DF2C2}"/>
              </a:ext>
            </a:extLst>
          </p:cNvPr>
          <p:cNvSpPr/>
          <p:nvPr/>
        </p:nvSpPr>
        <p:spPr>
          <a:xfrm>
            <a:off x="571072" y="4937297"/>
            <a:ext cx="11213386" cy="70788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000" dirty="0"/>
              <a:t>The lectures, projects, case studies and ESE should be integrated directly into all science and engineering undergraduate courses </a:t>
            </a:r>
          </a:p>
        </p:txBody>
      </p:sp>
      <p:sp>
        <p:nvSpPr>
          <p:cNvPr id="38" name="Rectangle 37">
            <a:extLst>
              <a:ext uri="{FF2B5EF4-FFF2-40B4-BE49-F238E27FC236}">
                <a16:creationId xmlns:a16="http://schemas.microsoft.com/office/drawing/2014/main" id="{FFAC223A-ABDA-1F45-90E7-4F7D60899BCF}"/>
              </a:ext>
            </a:extLst>
          </p:cNvPr>
          <p:cNvSpPr/>
          <p:nvPr/>
        </p:nvSpPr>
        <p:spPr>
          <a:xfrm>
            <a:off x="8521150" y="3630135"/>
            <a:ext cx="3127551" cy="646331"/>
          </a:xfrm>
          <a:prstGeom prst="rect">
            <a:avLst/>
          </a:prstGeom>
        </p:spPr>
        <p:txBody>
          <a:bodyPr wrap="square">
            <a:spAutoFit/>
          </a:bodyPr>
          <a:lstStyle/>
          <a:p>
            <a:r>
              <a:rPr lang="en-US" dirty="0"/>
              <a:t>Conducting background research</a:t>
            </a:r>
          </a:p>
        </p:txBody>
      </p:sp>
      <p:pic>
        <p:nvPicPr>
          <p:cNvPr id="3" name="Picture 2">
            <a:extLst>
              <a:ext uri="{FF2B5EF4-FFF2-40B4-BE49-F238E27FC236}">
                <a16:creationId xmlns:a16="http://schemas.microsoft.com/office/drawing/2014/main" id="{2D20E518-CC55-C448-81CF-E9730EEE64B8}"/>
              </a:ext>
            </a:extLst>
          </p:cNvPr>
          <p:cNvPicPr>
            <a:picLocks noChangeAspect="1"/>
          </p:cNvPicPr>
          <p:nvPr/>
        </p:nvPicPr>
        <p:blipFill>
          <a:blip r:embed="rId2"/>
          <a:stretch>
            <a:fillRect/>
          </a:stretch>
        </p:blipFill>
        <p:spPr>
          <a:xfrm>
            <a:off x="663083" y="1333579"/>
            <a:ext cx="10401300" cy="1447800"/>
          </a:xfrm>
          <a:prstGeom prst="rect">
            <a:avLst/>
          </a:prstGeom>
        </p:spPr>
      </p:pic>
      <p:pic>
        <p:nvPicPr>
          <p:cNvPr id="5" name="Picture 4">
            <a:extLst>
              <a:ext uri="{FF2B5EF4-FFF2-40B4-BE49-F238E27FC236}">
                <a16:creationId xmlns:a16="http://schemas.microsoft.com/office/drawing/2014/main" id="{225F7048-148E-AE41-BFFE-C7CB66F94851}"/>
              </a:ext>
            </a:extLst>
          </p:cNvPr>
          <p:cNvPicPr>
            <a:picLocks noChangeAspect="1"/>
          </p:cNvPicPr>
          <p:nvPr/>
        </p:nvPicPr>
        <p:blipFill>
          <a:blip r:embed="rId3"/>
          <a:stretch>
            <a:fillRect/>
          </a:stretch>
        </p:blipFill>
        <p:spPr>
          <a:xfrm>
            <a:off x="3484581" y="3276875"/>
            <a:ext cx="4902200" cy="1498600"/>
          </a:xfrm>
          <a:prstGeom prst="rect">
            <a:avLst/>
          </a:prstGeom>
        </p:spPr>
      </p:pic>
    </p:spTree>
    <p:extLst>
      <p:ext uri="{BB962C8B-B14F-4D97-AF65-F5344CB8AC3E}">
        <p14:creationId xmlns:p14="http://schemas.microsoft.com/office/powerpoint/2010/main" val="3823017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128E-16A4-5548-8B34-A9487975DDF9}"/>
              </a:ext>
            </a:extLst>
          </p:cNvPr>
          <p:cNvSpPr>
            <a:spLocks noGrp="1"/>
          </p:cNvSpPr>
          <p:nvPr>
            <p:ph type="title"/>
          </p:nvPr>
        </p:nvSpPr>
        <p:spPr>
          <a:xfrm>
            <a:off x="532972" y="723149"/>
            <a:ext cx="11455828" cy="553843"/>
          </a:xfrm>
        </p:spPr>
        <p:txBody>
          <a:bodyPr>
            <a:noAutofit/>
          </a:bodyPr>
          <a:lstStyle/>
          <a:p>
            <a:r>
              <a:rPr lang="en-US" sz="3600" dirty="0"/>
              <a:t>System Architecture/Systems Thinking in Organizations </a:t>
            </a:r>
          </a:p>
        </p:txBody>
      </p:sp>
      <p:sp>
        <p:nvSpPr>
          <p:cNvPr id="4" name="Rectangle 3">
            <a:extLst>
              <a:ext uri="{FF2B5EF4-FFF2-40B4-BE49-F238E27FC236}">
                <a16:creationId xmlns:a16="http://schemas.microsoft.com/office/drawing/2014/main" id="{6E0B928E-D008-1C4C-9469-A4519D0F255D}"/>
              </a:ext>
            </a:extLst>
          </p:cNvPr>
          <p:cNvSpPr/>
          <p:nvPr/>
        </p:nvSpPr>
        <p:spPr>
          <a:xfrm>
            <a:off x="465365" y="5708320"/>
            <a:ext cx="1131909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a:t>Organizations will also put individuals in positions to hone both their leadership, communication and management skills.  This provides the requisite “soft skills” needed to complement system architecture/system thinking effectiveness</a:t>
            </a:r>
            <a:endParaRPr lang="en-US" sz="2000" dirty="0">
              <a:solidFill>
                <a:schemeClr val="lt1"/>
              </a:solidFill>
            </a:endParaRPr>
          </a:p>
        </p:txBody>
      </p:sp>
      <p:sp>
        <p:nvSpPr>
          <p:cNvPr id="14" name="Rectangle 13">
            <a:extLst>
              <a:ext uri="{FF2B5EF4-FFF2-40B4-BE49-F238E27FC236}">
                <a16:creationId xmlns:a16="http://schemas.microsoft.com/office/drawing/2014/main" id="{191BFD61-4562-4846-95DE-52CB0693D4A6}"/>
              </a:ext>
            </a:extLst>
          </p:cNvPr>
          <p:cNvSpPr/>
          <p:nvPr/>
        </p:nvSpPr>
        <p:spPr>
          <a:xfrm>
            <a:off x="465365" y="2766345"/>
            <a:ext cx="2822846" cy="2862322"/>
          </a:xfrm>
          <a:prstGeom prst="rect">
            <a:avLst/>
          </a:prstGeom>
        </p:spPr>
        <p:txBody>
          <a:bodyPr wrap="square">
            <a:spAutoFit/>
          </a:bodyPr>
          <a:lstStyle/>
          <a:p>
            <a:r>
              <a:rPr lang="en-US" dirty="0"/>
              <a:t>Continue systems thinking learning/mentoring:</a:t>
            </a:r>
          </a:p>
          <a:p>
            <a:pPr marL="285750" indent="-285750">
              <a:buFont typeface="Arial" panose="020B0604020202020204" pitchFamily="34" charset="0"/>
              <a:buChar char="•"/>
            </a:pPr>
            <a:r>
              <a:rPr lang="en-US" sz="1600" dirty="0"/>
              <a:t>Experience on assigned projects</a:t>
            </a:r>
          </a:p>
          <a:p>
            <a:pPr marL="285750" indent="-285750">
              <a:buFont typeface="Arial" panose="020B0604020202020204" pitchFamily="34" charset="0"/>
              <a:buChar char="•"/>
            </a:pPr>
            <a:r>
              <a:rPr lang="en-US" sz="1600" dirty="0"/>
              <a:t>Performing trades/analyses</a:t>
            </a:r>
          </a:p>
          <a:p>
            <a:pPr marL="285750" indent="-285750">
              <a:buFont typeface="Arial" panose="020B0604020202020204" pitchFamily="34" charset="0"/>
              <a:buChar char="•"/>
            </a:pPr>
            <a:r>
              <a:rPr lang="en-US" sz="1600" dirty="0"/>
              <a:t>Professional development</a:t>
            </a:r>
          </a:p>
          <a:p>
            <a:pPr marL="285750" indent="-285750">
              <a:buFont typeface="Arial" panose="020B0604020202020204" pitchFamily="34" charset="0"/>
              <a:buChar char="•"/>
            </a:pPr>
            <a:r>
              <a:rPr lang="en-US" sz="1600" dirty="0"/>
              <a:t>In-house training courses</a:t>
            </a:r>
          </a:p>
          <a:p>
            <a:pPr marL="285750" indent="-285750">
              <a:buFont typeface="Arial" panose="020B0604020202020204" pitchFamily="34" charset="0"/>
              <a:buChar char="•"/>
            </a:pPr>
            <a:r>
              <a:rPr lang="en-US" sz="1600" dirty="0"/>
              <a:t>Experience in multiple domains/technologies</a:t>
            </a:r>
          </a:p>
          <a:p>
            <a:pPr marL="285750" indent="-285750">
              <a:buFont typeface="Arial" panose="020B0604020202020204" pitchFamily="34" charset="0"/>
              <a:buChar char="•"/>
            </a:pPr>
            <a:r>
              <a:rPr lang="en-US" sz="1600" dirty="0"/>
              <a:t>Experience with multiple stakeholders</a:t>
            </a:r>
          </a:p>
        </p:txBody>
      </p:sp>
      <p:sp>
        <p:nvSpPr>
          <p:cNvPr id="17" name="Rectangle 16">
            <a:extLst>
              <a:ext uri="{FF2B5EF4-FFF2-40B4-BE49-F238E27FC236}">
                <a16:creationId xmlns:a16="http://schemas.microsoft.com/office/drawing/2014/main" id="{357104BF-7515-194B-BE18-FFB40C0A28D8}"/>
              </a:ext>
            </a:extLst>
          </p:cNvPr>
          <p:cNvSpPr/>
          <p:nvPr/>
        </p:nvSpPr>
        <p:spPr>
          <a:xfrm>
            <a:off x="6112328" y="2745721"/>
            <a:ext cx="2394857" cy="2862322"/>
          </a:xfrm>
          <a:prstGeom prst="rect">
            <a:avLst/>
          </a:prstGeom>
        </p:spPr>
        <p:txBody>
          <a:bodyPr wrap="square">
            <a:spAutoFit/>
          </a:bodyPr>
          <a:lstStyle/>
          <a:p>
            <a:r>
              <a:rPr lang="en-US" dirty="0"/>
              <a:t>Organizational system architecture training:</a:t>
            </a:r>
          </a:p>
          <a:p>
            <a:pPr marL="285750" indent="-285750">
              <a:buFont typeface="Arial" panose="020B0604020202020204" pitchFamily="34" charset="0"/>
              <a:buChar char="•"/>
            </a:pPr>
            <a:r>
              <a:rPr lang="en-US" sz="1600" dirty="0"/>
              <a:t>Concept of Operations</a:t>
            </a:r>
          </a:p>
          <a:p>
            <a:pPr marL="285750" indent="-285750">
              <a:buFont typeface="Arial" panose="020B0604020202020204" pitchFamily="34" charset="0"/>
              <a:buChar char="•"/>
            </a:pPr>
            <a:r>
              <a:rPr lang="en-US" sz="1600" dirty="0"/>
              <a:t>System Architecture</a:t>
            </a:r>
          </a:p>
          <a:p>
            <a:pPr marL="285750" indent="-285750">
              <a:buFont typeface="Arial" panose="020B0604020202020204" pitchFamily="34" charset="0"/>
              <a:buChar char="•"/>
            </a:pPr>
            <a:r>
              <a:rPr lang="en-US" sz="1600" dirty="0"/>
              <a:t>Frameworks (e.g. UML, SysML, DoDAF)</a:t>
            </a:r>
          </a:p>
          <a:p>
            <a:pPr marL="285750" indent="-285750">
              <a:buFont typeface="Arial" panose="020B0604020202020204" pitchFamily="34" charset="0"/>
              <a:buChar char="•"/>
            </a:pPr>
            <a:r>
              <a:rPr lang="en-US" sz="1600" dirty="0"/>
              <a:t>Modular Open System Approach (MOSA)</a:t>
            </a:r>
          </a:p>
          <a:p>
            <a:pPr marL="285750" indent="-285750">
              <a:buFont typeface="Arial" panose="020B0604020202020204" pitchFamily="34" charset="0"/>
              <a:buChar char="•"/>
            </a:pPr>
            <a:r>
              <a:rPr lang="en-US" sz="1600" dirty="0"/>
              <a:t>Model Based Engineering (MBE) </a:t>
            </a:r>
          </a:p>
          <a:p>
            <a:pPr marL="285750" indent="-285750">
              <a:buFont typeface="Arial" panose="020B0604020202020204" pitchFamily="34" charset="0"/>
              <a:buChar char="•"/>
            </a:pPr>
            <a:r>
              <a:rPr lang="en-US" sz="1600" dirty="0"/>
              <a:t>Adv Degrees &amp; Certs.</a:t>
            </a:r>
          </a:p>
        </p:txBody>
      </p:sp>
      <p:sp>
        <p:nvSpPr>
          <p:cNvPr id="20" name="Rectangle 19">
            <a:extLst>
              <a:ext uri="{FF2B5EF4-FFF2-40B4-BE49-F238E27FC236}">
                <a16:creationId xmlns:a16="http://schemas.microsoft.com/office/drawing/2014/main" id="{B2F7F9D3-BFC6-2B41-A15F-DE8C7E782225}"/>
              </a:ext>
            </a:extLst>
          </p:cNvPr>
          <p:cNvSpPr/>
          <p:nvPr/>
        </p:nvSpPr>
        <p:spPr>
          <a:xfrm>
            <a:off x="8914791" y="2745721"/>
            <a:ext cx="2811844" cy="2646878"/>
          </a:xfrm>
          <a:prstGeom prst="rect">
            <a:avLst/>
          </a:prstGeom>
        </p:spPr>
        <p:txBody>
          <a:bodyPr wrap="square">
            <a:spAutoFit/>
          </a:bodyPr>
          <a:lstStyle/>
          <a:p>
            <a:r>
              <a:rPr lang="en-US" dirty="0"/>
              <a:t>Relevant Tools and Processes will be given to the practitioners:</a:t>
            </a:r>
          </a:p>
          <a:p>
            <a:pPr marL="285750" indent="-285750">
              <a:buFont typeface="Arial" panose="020B0604020202020204" pitchFamily="34" charset="0"/>
              <a:buChar char="•"/>
            </a:pPr>
            <a:r>
              <a:rPr lang="en-US" sz="1600" dirty="0"/>
              <a:t>Modeling and simulation tools</a:t>
            </a:r>
          </a:p>
          <a:p>
            <a:pPr marL="285750" indent="-285750">
              <a:buFont typeface="Arial" panose="020B0604020202020204" pitchFamily="34" charset="0"/>
              <a:buChar char="•"/>
            </a:pPr>
            <a:r>
              <a:rPr lang="en-US" sz="1600" dirty="0"/>
              <a:t>System architecture /engineering tools </a:t>
            </a:r>
          </a:p>
          <a:p>
            <a:pPr marL="285750" indent="-285750">
              <a:buFont typeface="Arial" panose="020B0604020202020204" pitchFamily="34" charset="0"/>
              <a:buChar char="•"/>
            </a:pPr>
            <a:r>
              <a:rPr lang="en-US" sz="1600" dirty="0"/>
              <a:t>Applicable processes</a:t>
            </a:r>
          </a:p>
          <a:p>
            <a:pPr marL="285750" indent="-285750">
              <a:buFont typeface="Arial" panose="020B0604020202020204" pitchFamily="34" charset="0"/>
              <a:buChar char="•"/>
            </a:pPr>
            <a:r>
              <a:rPr lang="en-US" sz="1600" dirty="0"/>
              <a:t>Applicable Standards that systems must adhere to   </a:t>
            </a:r>
          </a:p>
        </p:txBody>
      </p:sp>
      <p:sp>
        <p:nvSpPr>
          <p:cNvPr id="23" name="Rectangle 22">
            <a:extLst>
              <a:ext uri="{FF2B5EF4-FFF2-40B4-BE49-F238E27FC236}">
                <a16:creationId xmlns:a16="http://schemas.microsoft.com/office/drawing/2014/main" id="{C215ED8E-F653-504A-AE28-DB657E4C2852}"/>
              </a:ext>
            </a:extLst>
          </p:cNvPr>
          <p:cNvSpPr/>
          <p:nvPr/>
        </p:nvSpPr>
        <p:spPr>
          <a:xfrm>
            <a:off x="3400165" y="2745721"/>
            <a:ext cx="2544064" cy="2431435"/>
          </a:xfrm>
          <a:prstGeom prst="rect">
            <a:avLst/>
          </a:prstGeom>
        </p:spPr>
        <p:txBody>
          <a:bodyPr wrap="square">
            <a:spAutoFit/>
          </a:bodyPr>
          <a:lstStyle/>
          <a:p>
            <a:r>
              <a:rPr lang="en-US" dirty="0"/>
              <a:t>Learning the art and science of deriving and documenting a complex system architecture:</a:t>
            </a:r>
          </a:p>
          <a:p>
            <a:pPr marL="285750" indent="-285750">
              <a:buFont typeface="Arial" panose="020B0604020202020204" pitchFamily="34" charset="0"/>
              <a:buChar char="•"/>
            </a:pPr>
            <a:r>
              <a:rPr lang="en-US" sz="1600" dirty="0"/>
              <a:t>Functional architecture</a:t>
            </a:r>
          </a:p>
          <a:p>
            <a:pPr marL="285750" indent="-285750">
              <a:buFont typeface="Arial" panose="020B0604020202020204" pitchFamily="34" charset="0"/>
              <a:buChar char="•"/>
            </a:pPr>
            <a:r>
              <a:rPr lang="en-US" sz="1600" dirty="0"/>
              <a:t>Logical architecture</a:t>
            </a:r>
          </a:p>
          <a:p>
            <a:pPr marL="285750" indent="-285750">
              <a:buFont typeface="Arial" panose="020B0604020202020204" pitchFamily="34" charset="0"/>
              <a:buChar char="•"/>
            </a:pPr>
            <a:r>
              <a:rPr lang="en-US" sz="1600" dirty="0"/>
              <a:t>Physical architecture</a:t>
            </a:r>
          </a:p>
          <a:p>
            <a:pPr marL="285750" indent="-285750">
              <a:buFont typeface="Arial" panose="020B0604020202020204" pitchFamily="34" charset="0"/>
              <a:buChar char="•"/>
            </a:pPr>
            <a:r>
              <a:rPr lang="en-US" sz="1600" dirty="0"/>
              <a:t>System model</a:t>
            </a:r>
          </a:p>
          <a:p>
            <a:pPr marL="285750" indent="-285750">
              <a:buFont typeface="Arial" panose="020B0604020202020204" pitchFamily="34" charset="0"/>
              <a:buChar char="•"/>
            </a:pPr>
            <a:r>
              <a:rPr lang="en-US" sz="1600" dirty="0"/>
              <a:t>System Artifacts</a:t>
            </a:r>
            <a:endParaRPr lang="en-US" dirty="0"/>
          </a:p>
        </p:txBody>
      </p:sp>
      <p:pic>
        <p:nvPicPr>
          <p:cNvPr id="3" name="Picture 2">
            <a:extLst>
              <a:ext uri="{FF2B5EF4-FFF2-40B4-BE49-F238E27FC236}">
                <a16:creationId xmlns:a16="http://schemas.microsoft.com/office/drawing/2014/main" id="{A18A90E8-208C-694D-AC81-631A4FE3A322}"/>
              </a:ext>
            </a:extLst>
          </p:cNvPr>
          <p:cNvPicPr>
            <a:picLocks noChangeAspect="1"/>
          </p:cNvPicPr>
          <p:nvPr/>
        </p:nvPicPr>
        <p:blipFill>
          <a:blip r:embed="rId2"/>
          <a:stretch>
            <a:fillRect/>
          </a:stretch>
        </p:blipFill>
        <p:spPr>
          <a:xfrm>
            <a:off x="819779" y="1256368"/>
            <a:ext cx="10248900" cy="1409700"/>
          </a:xfrm>
          <a:prstGeom prst="rect">
            <a:avLst/>
          </a:prstGeom>
        </p:spPr>
      </p:pic>
    </p:spTree>
    <p:extLst>
      <p:ext uri="{BB962C8B-B14F-4D97-AF65-F5344CB8AC3E}">
        <p14:creationId xmlns:p14="http://schemas.microsoft.com/office/powerpoint/2010/main" val="1067601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128E-16A4-5548-8B34-A9487975DDF9}"/>
              </a:ext>
            </a:extLst>
          </p:cNvPr>
          <p:cNvSpPr>
            <a:spLocks noGrp="1"/>
          </p:cNvSpPr>
          <p:nvPr>
            <p:ph type="title"/>
          </p:nvPr>
        </p:nvSpPr>
        <p:spPr>
          <a:xfrm>
            <a:off x="9421402" y="1887297"/>
            <a:ext cx="2441825" cy="1809859"/>
          </a:xfrm>
        </p:spPr>
        <p:txBody>
          <a:bodyPr>
            <a:normAutofit fontScale="90000"/>
          </a:bodyPr>
          <a:lstStyle/>
          <a:p>
            <a:pPr algn="ctr"/>
            <a:r>
              <a:rPr lang="en-US" dirty="0"/>
              <a:t>Proposed Education Path</a:t>
            </a:r>
          </a:p>
        </p:txBody>
      </p:sp>
      <p:pic>
        <p:nvPicPr>
          <p:cNvPr id="4" name="Picture 3">
            <a:extLst>
              <a:ext uri="{FF2B5EF4-FFF2-40B4-BE49-F238E27FC236}">
                <a16:creationId xmlns:a16="http://schemas.microsoft.com/office/drawing/2014/main" id="{4C4AAF61-45AC-AC41-83FB-1EC27F95F79B}"/>
              </a:ext>
            </a:extLst>
          </p:cNvPr>
          <p:cNvPicPr>
            <a:picLocks noChangeAspect="1"/>
          </p:cNvPicPr>
          <p:nvPr/>
        </p:nvPicPr>
        <p:blipFill>
          <a:blip r:embed="rId2"/>
          <a:stretch>
            <a:fillRect/>
          </a:stretch>
        </p:blipFill>
        <p:spPr>
          <a:xfrm>
            <a:off x="493159" y="762687"/>
            <a:ext cx="8846050" cy="6006848"/>
          </a:xfrm>
          <a:prstGeom prst="rect">
            <a:avLst/>
          </a:prstGeom>
        </p:spPr>
      </p:pic>
      <p:sp>
        <p:nvSpPr>
          <p:cNvPr id="6" name="Rectangle 5">
            <a:extLst>
              <a:ext uri="{FF2B5EF4-FFF2-40B4-BE49-F238E27FC236}">
                <a16:creationId xmlns:a16="http://schemas.microsoft.com/office/drawing/2014/main" id="{06F4BEA9-5819-C34B-B4C5-94C3B4040F26}"/>
              </a:ext>
            </a:extLst>
          </p:cNvPr>
          <p:cNvSpPr/>
          <p:nvPr/>
        </p:nvSpPr>
        <p:spPr>
          <a:xfrm>
            <a:off x="4360138" y="6535847"/>
            <a:ext cx="3471720" cy="276999"/>
          </a:xfrm>
          <a:prstGeom prst="rect">
            <a:avLst/>
          </a:prstGeom>
        </p:spPr>
        <p:txBody>
          <a:bodyPr wrap="none">
            <a:spAutoFit/>
          </a:bodyPr>
          <a:lstStyle/>
          <a:p>
            <a:pPr algn="ctr"/>
            <a:r>
              <a:rPr lang="en-US" sz="1200" b="1" dirty="0">
                <a:latin typeface="TimesNewRoman"/>
                <a:ea typeface="Times New Roman" panose="02020603050405020304" pitchFamily="18" charset="0"/>
                <a:cs typeface="TimesNewRoman"/>
              </a:rPr>
              <a:t>Not export controlled per ES-CEMA-021521-0057</a:t>
            </a:r>
            <a:endParaRPr lang="en-US" dirty="0">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267438EA-5473-FE4D-B690-41A359D1E7F5}"/>
              </a:ext>
            </a:extLst>
          </p:cNvPr>
          <p:cNvSpPr/>
          <p:nvPr/>
        </p:nvSpPr>
        <p:spPr>
          <a:xfrm>
            <a:off x="5568593" y="3729520"/>
            <a:ext cx="2013735" cy="193266"/>
          </a:xfrm>
          <a:prstGeom prst="rect">
            <a:avLst/>
          </a:prstGeom>
          <a:noFill/>
          <a:ln w="28575">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0694BDC-CA0B-8442-AF0E-64852E495974}"/>
              </a:ext>
            </a:extLst>
          </p:cNvPr>
          <p:cNvPicPr>
            <a:picLocks noChangeAspect="1"/>
          </p:cNvPicPr>
          <p:nvPr/>
        </p:nvPicPr>
        <p:blipFill>
          <a:blip r:embed="rId3"/>
          <a:stretch>
            <a:fillRect/>
          </a:stretch>
        </p:blipFill>
        <p:spPr>
          <a:xfrm>
            <a:off x="9532584" y="3697156"/>
            <a:ext cx="2219460" cy="1484444"/>
          </a:xfrm>
          <a:prstGeom prst="rect">
            <a:avLst/>
          </a:prstGeom>
        </p:spPr>
      </p:pic>
    </p:spTree>
    <p:extLst>
      <p:ext uri="{BB962C8B-B14F-4D97-AF65-F5344CB8AC3E}">
        <p14:creationId xmlns:p14="http://schemas.microsoft.com/office/powerpoint/2010/main" val="3057048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128E-16A4-5548-8B34-A9487975DDF9}"/>
              </a:ext>
            </a:extLst>
          </p:cNvPr>
          <p:cNvSpPr>
            <a:spLocks noGrp="1"/>
          </p:cNvSpPr>
          <p:nvPr>
            <p:ph type="title"/>
          </p:nvPr>
        </p:nvSpPr>
        <p:spPr>
          <a:xfrm>
            <a:off x="571072" y="761249"/>
            <a:ext cx="11079822" cy="553843"/>
          </a:xfrm>
        </p:spPr>
        <p:txBody>
          <a:bodyPr>
            <a:noAutofit/>
          </a:bodyPr>
          <a:lstStyle/>
          <a:p>
            <a:r>
              <a:rPr lang="en-US" sz="3600" dirty="0"/>
              <a:t>Domain Specific Architectural Development (AD)  (1 of 2) </a:t>
            </a:r>
          </a:p>
        </p:txBody>
      </p:sp>
      <p:graphicFrame>
        <p:nvGraphicFramePr>
          <p:cNvPr id="7" name="Table 7">
            <a:extLst>
              <a:ext uri="{FF2B5EF4-FFF2-40B4-BE49-F238E27FC236}">
                <a16:creationId xmlns:a16="http://schemas.microsoft.com/office/drawing/2014/main" id="{A23BA69E-2C46-A54D-8252-66B740D0DCEB}"/>
              </a:ext>
            </a:extLst>
          </p:cNvPr>
          <p:cNvGraphicFramePr>
            <a:graphicFrameLocks noGrp="1"/>
          </p:cNvGraphicFramePr>
          <p:nvPr>
            <p:ph idx="1"/>
            <p:extLst>
              <p:ext uri="{D42A27DB-BD31-4B8C-83A1-F6EECF244321}">
                <p14:modId xmlns:p14="http://schemas.microsoft.com/office/powerpoint/2010/main" val="331961735"/>
              </p:ext>
            </p:extLst>
          </p:nvPr>
        </p:nvGraphicFramePr>
        <p:xfrm>
          <a:off x="476755" y="2137024"/>
          <a:ext cx="11268456" cy="4302760"/>
        </p:xfrm>
        <a:graphic>
          <a:graphicData uri="http://schemas.openxmlformats.org/drawingml/2006/table">
            <a:tbl>
              <a:tblPr firstRow="1" bandRow="1">
                <a:tableStyleId>{5C22544A-7EE6-4342-B048-85BDC9FD1C3A}</a:tableStyleId>
              </a:tblPr>
              <a:tblGrid>
                <a:gridCol w="1463267">
                  <a:extLst>
                    <a:ext uri="{9D8B030D-6E8A-4147-A177-3AD203B41FA5}">
                      <a16:colId xmlns:a16="http://schemas.microsoft.com/office/drawing/2014/main" val="2073060364"/>
                    </a:ext>
                  </a:extLst>
                </a:gridCol>
                <a:gridCol w="3920958">
                  <a:extLst>
                    <a:ext uri="{9D8B030D-6E8A-4147-A177-3AD203B41FA5}">
                      <a16:colId xmlns:a16="http://schemas.microsoft.com/office/drawing/2014/main" val="1211172906"/>
                    </a:ext>
                  </a:extLst>
                </a:gridCol>
                <a:gridCol w="5884231">
                  <a:extLst>
                    <a:ext uri="{9D8B030D-6E8A-4147-A177-3AD203B41FA5}">
                      <a16:colId xmlns:a16="http://schemas.microsoft.com/office/drawing/2014/main" val="506308347"/>
                    </a:ext>
                  </a:extLst>
                </a:gridCol>
              </a:tblGrid>
              <a:tr h="370840">
                <a:tc>
                  <a:txBody>
                    <a:bodyPr/>
                    <a:lstStyle/>
                    <a:p>
                      <a:r>
                        <a:rPr lang="en-US" dirty="0"/>
                        <a:t>AD Aspect</a:t>
                      </a:r>
                    </a:p>
                  </a:txBody>
                  <a:tcPr/>
                </a:tc>
                <a:tc>
                  <a:txBody>
                    <a:bodyPr/>
                    <a:lstStyle/>
                    <a:p>
                      <a:pPr algn="ctr"/>
                      <a:r>
                        <a:rPr lang="en-US" dirty="0"/>
                        <a:t>Defense System</a:t>
                      </a:r>
                    </a:p>
                  </a:txBody>
                  <a:tcPr/>
                </a:tc>
                <a:tc>
                  <a:txBody>
                    <a:bodyPr/>
                    <a:lstStyle/>
                    <a:p>
                      <a:pPr algn="ctr"/>
                      <a:r>
                        <a:rPr lang="en-US" dirty="0"/>
                        <a:t>Humanitarian Aid System</a:t>
                      </a:r>
                    </a:p>
                  </a:txBody>
                  <a:tcPr/>
                </a:tc>
                <a:extLst>
                  <a:ext uri="{0D108BD9-81ED-4DB2-BD59-A6C34878D82A}">
                    <a16:rowId xmlns:a16="http://schemas.microsoft.com/office/drawing/2014/main" val="475227861"/>
                  </a:ext>
                </a:extLst>
              </a:tr>
              <a:tr h="370840">
                <a:tc>
                  <a:txBody>
                    <a:bodyPr/>
                    <a:lstStyle/>
                    <a:p>
                      <a:r>
                        <a:rPr lang="en-US" sz="1600" dirty="0"/>
                        <a:t>Stakeholder Identification</a:t>
                      </a:r>
                    </a:p>
                  </a:txBody>
                  <a:tcPr/>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Government stakeholders are involved in project monitoring  with the developer(s) over the lifecycle of the system. </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The stakeholder role of system user is central to defense systems.  The system developers must be knowledgeable of advances in Human System Integration and automation.</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Internally, the system developers must ensure coordination with reliability, safety, maintainability, supportability, testability, production, cyber, training, logistics, etc. stakeholders to ensure the system is viable over the lifecycle.  </a:t>
                      </a:r>
                      <a:r>
                        <a:rPr lang="en-US" sz="1400" dirty="0">
                          <a:effectLst/>
                        </a:rPr>
                        <a:t> </a:t>
                      </a:r>
                      <a:endParaRPr lang="en-US" sz="1400" dirty="0"/>
                    </a:p>
                  </a:txBody>
                  <a:tcPr/>
                </a:tc>
                <a:tc>
                  <a:txBody>
                    <a:bodyPr/>
                    <a:lstStyle/>
                    <a:p>
                      <a:pPr marL="285750" indent="-285750" algn="l" defTabSz="914400" rtl="0" eaLnBrk="1" latinLnBrk="0" hangingPunct="1">
                        <a:buFont typeface="Arial" panose="020B0604020202020204" pitchFamily="34" charset="0"/>
                        <a:buChar char="•"/>
                      </a:pPr>
                      <a:r>
                        <a:rPr lang="en-US" sz="1400" kern="1200" dirty="0">
                          <a:solidFill>
                            <a:schemeClr val="dk1"/>
                          </a:solidFill>
                          <a:effectLst/>
                          <a:latin typeface="+mn-lt"/>
                          <a:ea typeface="+mn-ea"/>
                          <a:cs typeface="+mn-cs"/>
                        </a:rPr>
                        <a:t>The political/government and aid provider/recipient stakeholder interactions are much more tightly coupled over the lifecycle of the system than for a defense system.  </a:t>
                      </a:r>
                    </a:p>
                    <a:p>
                      <a:pPr marL="285750" indent="-285750" algn="l" defTabSz="914400" rtl="0" eaLnBrk="1" latinLnBrk="0" hangingPunct="1">
                        <a:buFont typeface="Arial" panose="020B0604020202020204" pitchFamily="34" charset="0"/>
                        <a:buChar char="•"/>
                      </a:pPr>
                      <a:r>
                        <a:rPr lang="en-US" sz="1400" kern="1200" dirty="0">
                          <a:solidFill>
                            <a:schemeClr val="dk1"/>
                          </a:solidFill>
                          <a:effectLst/>
                          <a:latin typeface="+mn-lt"/>
                          <a:ea typeface="+mn-ea"/>
                          <a:cs typeface="+mn-cs"/>
                        </a:rPr>
                        <a:t>The aiding organization must have a deep understand of the U.S. government policies and regulations when providing aid to foreign nations, as well as the policies and regulations of the local government receiving the aid.   </a:t>
                      </a:r>
                    </a:p>
                    <a:p>
                      <a:pPr marL="285750" indent="-285750" algn="l" defTabSz="914400" rtl="0" eaLnBrk="1" latinLnBrk="0" hangingPunct="1">
                        <a:buFont typeface="Arial" panose="020B0604020202020204" pitchFamily="34" charset="0"/>
                        <a:buChar char="•"/>
                      </a:pPr>
                      <a:r>
                        <a:rPr lang="en-US" sz="1400" kern="1200" dirty="0">
                          <a:solidFill>
                            <a:schemeClr val="dk1"/>
                          </a:solidFill>
                          <a:effectLst/>
                          <a:latin typeface="+mn-lt"/>
                          <a:ea typeface="+mn-ea"/>
                          <a:cs typeface="+mn-cs"/>
                        </a:rPr>
                        <a:t>The aiding organization must also understand the cultures and customs of the aid recipient to most effectively provide aid to them.  </a:t>
                      </a:r>
                    </a:p>
                    <a:p>
                      <a:pPr marL="285750" indent="-285750" algn="l" defTabSz="914400" rtl="0" eaLnBrk="1" latinLnBrk="0" hangingPunct="1">
                        <a:buFont typeface="Arial" panose="020B0604020202020204" pitchFamily="34" charset="0"/>
                        <a:buChar char="•"/>
                      </a:pPr>
                      <a:r>
                        <a:rPr lang="en-US" sz="1400" kern="1200" dirty="0">
                          <a:solidFill>
                            <a:schemeClr val="dk1"/>
                          </a:solidFill>
                          <a:effectLst/>
                          <a:latin typeface="+mn-lt"/>
                          <a:ea typeface="+mn-ea"/>
                          <a:cs typeface="+mn-cs"/>
                        </a:rPr>
                        <a:t>In most cases, the aid organization will work with a local Non-Government Organization (NGO) and organizations like the United Nations and Red Cross who will coordinate the aid delivery to those in need and can help bridge any knowledge gaps in local customs or culture.  </a:t>
                      </a:r>
                    </a:p>
                    <a:p>
                      <a:pPr marL="285750" indent="-285750" algn="l" defTabSz="914400" rtl="0" eaLnBrk="1" latinLnBrk="0" hangingPunct="1">
                        <a:buFont typeface="Arial" panose="020B0604020202020204" pitchFamily="34" charset="0"/>
                        <a:buChar char="•"/>
                      </a:pPr>
                      <a:r>
                        <a:rPr lang="en-US" sz="1400" kern="1200" dirty="0">
                          <a:solidFill>
                            <a:schemeClr val="dk1"/>
                          </a:solidFill>
                          <a:effectLst/>
                          <a:latin typeface="+mn-lt"/>
                          <a:ea typeface="+mn-ea"/>
                          <a:cs typeface="+mn-cs"/>
                        </a:rPr>
                        <a:t>Any required administrative or logistics coordination with these groups must be known in advance.  </a:t>
                      </a:r>
                    </a:p>
                    <a:p>
                      <a:pPr marL="285750" indent="-285750" algn="l" defTabSz="914400" rtl="0" eaLnBrk="1" latinLnBrk="0" hangingPunct="1">
                        <a:buFont typeface="Arial" panose="020B0604020202020204" pitchFamily="34" charset="0"/>
                        <a:buChar char="•"/>
                      </a:pPr>
                      <a:r>
                        <a:rPr lang="en-US" sz="1400" kern="1200" dirty="0">
                          <a:solidFill>
                            <a:schemeClr val="dk1"/>
                          </a:solidFill>
                          <a:effectLst/>
                          <a:latin typeface="+mn-lt"/>
                          <a:ea typeface="+mn-ea"/>
                          <a:cs typeface="+mn-cs"/>
                        </a:rPr>
                        <a:t>Humanitarian systems require strong knowledge in the areas of leadership, negotiations, problem solving, politics, international regulations, humanities/cultures, logistics and social sciences. </a:t>
                      </a:r>
                    </a:p>
                  </a:txBody>
                  <a:tcPr/>
                </a:tc>
                <a:extLst>
                  <a:ext uri="{0D108BD9-81ED-4DB2-BD59-A6C34878D82A}">
                    <a16:rowId xmlns:a16="http://schemas.microsoft.com/office/drawing/2014/main" val="3966435816"/>
                  </a:ext>
                </a:extLst>
              </a:tr>
            </a:tbl>
          </a:graphicData>
        </a:graphic>
      </p:graphicFrame>
      <p:sp>
        <p:nvSpPr>
          <p:cNvPr id="11" name="Rectangle 10">
            <a:extLst>
              <a:ext uri="{FF2B5EF4-FFF2-40B4-BE49-F238E27FC236}">
                <a16:creationId xmlns:a16="http://schemas.microsoft.com/office/drawing/2014/main" id="{F945CD21-B3B3-7C4A-8DA5-EC430A6AECCB}"/>
              </a:ext>
            </a:extLst>
          </p:cNvPr>
          <p:cNvSpPr/>
          <p:nvPr/>
        </p:nvSpPr>
        <p:spPr>
          <a:xfrm>
            <a:off x="461772" y="1315092"/>
            <a:ext cx="11268456" cy="707886"/>
          </a:xfrm>
          <a:prstGeom prst="rect">
            <a:avLst/>
          </a:prstGeom>
        </p:spPr>
        <p:txBody>
          <a:bodyPr wrap="square">
            <a:spAutoFit/>
          </a:bodyPr>
          <a:lstStyle/>
          <a:p>
            <a:pPr marL="285750" indent="-285750">
              <a:buFont typeface="Arial" panose="020B0604020202020204" pitchFamily="34" charset="0"/>
              <a:buChar char="•"/>
            </a:pPr>
            <a:r>
              <a:rPr lang="en-US" sz="2000" dirty="0"/>
              <a:t>In this example, three aspects of the architecture development process: stakeholder identification, system environment and standards will be compared between a defense and a humanitarian system.</a:t>
            </a:r>
          </a:p>
        </p:txBody>
      </p:sp>
    </p:spTree>
    <p:extLst>
      <p:ext uri="{BB962C8B-B14F-4D97-AF65-F5344CB8AC3E}">
        <p14:creationId xmlns:p14="http://schemas.microsoft.com/office/powerpoint/2010/main" val="3473137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EE_Mid Atlantic_Spring_2021" id="{572A11FF-9217-8E46-8BDD-C3AC41ABB295}" vid="{94C10918-D17A-FE42-B030-886B512520EC}"/>
    </a:ext>
  </a:extLst>
</a:theme>
</file>

<file path=docProps/app.xml><?xml version="1.0" encoding="utf-8"?>
<Properties xmlns="http://schemas.openxmlformats.org/officeDocument/2006/extended-properties" xmlns:vt="http://schemas.openxmlformats.org/officeDocument/2006/docPropsVTypes">
  <Template>Office Theme</Template>
  <TotalTime>1118</TotalTime>
  <Words>2119</Words>
  <Application>Microsoft Macintosh PowerPoint</Application>
  <PresentationFormat>Widescreen</PresentationFormat>
  <Paragraphs>171</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Cambria Math</vt:lpstr>
      <vt:lpstr>Symbol</vt:lpstr>
      <vt:lpstr>Times New Roman</vt:lpstr>
      <vt:lpstr>TimesNewRoman</vt:lpstr>
      <vt:lpstr>Office Theme</vt:lpstr>
      <vt:lpstr>System Architecture, the Missing Piece of Engineering Education </vt:lpstr>
      <vt:lpstr>Bottom Line Up Front (BLUF)</vt:lpstr>
      <vt:lpstr>Definitions</vt:lpstr>
      <vt:lpstr>System Architecture Prerequisite Elements</vt:lpstr>
      <vt:lpstr>System Thinking Competencies  </vt:lpstr>
      <vt:lpstr>Implementing Systems Thinking in Undergraduate Education   </vt:lpstr>
      <vt:lpstr>System Architecture/Systems Thinking in Organizations </vt:lpstr>
      <vt:lpstr>Proposed Education Path</vt:lpstr>
      <vt:lpstr>Domain Specific Architectural Development (AD)  (1 of 2) </vt:lpstr>
      <vt:lpstr>Domain Specific Architectural Development (2 of 2) </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ASEE Student Poster Presentation Template</dc:title>
  <dc:creator>Zuyi Huang</dc:creator>
  <cp:lastModifiedBy>Eric Dano</cp:lastModifiedBy>
  <cp:revision>64</cp:revision>
  <dcterms:created xsi:type="dcterms:W3CDTF">2021-01-20T21:13:01Z</dcterms:created>
  <dcterms:modified xsi:type="dcterms:W3CDTF">2021-04-20T01:06:45Z</dcterms:modified>
</cp:coreProperties>
</file>