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9" r:id="rId2"/>
    <p:sldId id="261" r:id="rId3"/>
    <p:sldId id="274" r:id="rId4"/>
    <p:sldId id="280" r:id="rId5"/>
    <p:sldId id="282" r:id="rId6"/>
    <p:sldId id="278" r:id="rId7"/>
    <p:sldId id="281" r:id="rId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94685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228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9605D9F-44FB-45DB-875B-348A0FE62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B9D3C0-53A9-4B3C-8BEB-ABC5FCC2C8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19429-09F8-439E-BE66-7EAED5EC00FE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BA706A-ED86-45AC-85C3-72E55B1BF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560D28-0811-461A-8C39-97766EEE5B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978B2-2B94-4050-9DF6-F99A5A6C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79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38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8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26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2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05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74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322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02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0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65125"/>
            <a:ext cx="83073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96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96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98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99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39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27200"/>
            <a:ext cx="3932237" cy="13360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224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68320"/>
            <a:ext cx="3932237" cy="2641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04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57680"/>
            <a:ext cx="3932237" cy="1320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589281"/>
            <a:ext cx="6172200" cy="5181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78480"/>
            <a:ext cx="3932237" cy="2692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10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FC85476-CF72-4F94-BDD9-4D4CCDB9E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5919" b="74937"/>
          <a:stretch/>
        </p:blipFill>
        <p:spPr>
          <a:xfrm>
            <a:off x="0" y="6206247"/>
            <a:ext cx="12192000" cy="6582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1158" y="365125"/>
            <a:ext cx="80126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7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29D25D-D60C-470B-B8DE-3B7280D3244D}"/>
              </a:ext>
            </a:extLst>
          </p:cNvPr>
          <p:cNvSpPr txBox="1"/>
          <p:nvPr userDrawn="1"/>
        </p:nvSpPr>
        <p:spPr>
          <a:xfrm>
            <a:off x="-123595" y="6353546"/>
            <a:ext cx="63809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2971A9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Cross-Industry Systems Engineering Best Practice Sharing</a:t>
            </a:r>
            <a:endParaRPr lang="en-US" sz="1500" b="1" dirty="0">
              <a:solidFill>
                <a:srgbClr val="2971A9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59623AF-ECD1-4E29-BC65-1E6C0835ED49}"/>
              </a:ext>
            </a:extLst>
          </p:cNvPr>
          <p:cNvCxnSpPr>
            <a:cxnSpLocks/>
          </p:cNvCxnSpPr>
          <p:nvPr userDrawn="1"/>
        </p:nvCxnSpPr>
        <p:spPr>
          <a:xfrm>
            <a:off x="6177891" y="6353546"/>
            <a:ext cx="0" cy="441496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1BD6B1-AE54-4DD9-9BFE-2E5EF9F7C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9505" t="7519" r="12981" b="9767"/>
          <a:stretch/>
        </p:blipFill>
        <p:spPr>
          <a:xfrm>
            <a:off x="10195560" y="13126"/>
            <a:ext cx="201168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971A9"/>
          </a:solidFill>
          <a:latin typeface="Optima" charset="0"/>
          <a:ea typeface="Optima" charset="0"/>
          <a:cs typeface="Optim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8543"/>
            <a:ext cx="12192000" cy="2387600"/>
          </a:xfrm>
        </p:spPr>
        <p:txBody>
          <a:bodyPr>
            <a:normAutofit/>
          </a:bodyPr>
          <a:lstStyle/>
          <a:p>
            <a:r>
              <a:rPr lang="en-US" dirty="0"/>
              <a:t>Panel Session:</a:t>
            </a:r>
            <a:br>
              <a:rPr lang="en-US" dirty="0"/>
            </a:br>
            <a:r>
              <a:rPr lang="en-US" sz="4000" dirty="0"/>
              <a:t>Application of system engineering principles</a:t>
            </a:r>
            <a:br>
              <a:rPr lang="en-US" sz="4000" dirty="0"/>
            </a:br>
            <a:r>
              <a:rPr lang="en-US" sz="4000" dirty="0"/>
              <a:t>to generate robust designs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541F98-C9F2-4356-B296-A84BA8A9BFF6}"/>
              </a:ext>
            </a:extLst>
          </p:cNvPr>
          <p:cNvSpPr txBox="1"/>
          <p:nvPr/>
        </p:nvSpPr>
        <p:spPr>
          <a:xfrm>
            <a:off x="596348" y="5072930"/>
            <a:ext cx="2623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Beth Wilson</a:t>
            </a:r>
          </a:p>
          <a:p>
            <a:pPr algn="ctr"/>
            <a:r>
              <a:rPr lang="en-US" sz="1400" dirty="0"/>
              <a:t>Certified Architect </a:t>
            </a:r>
          </a:p>
          <a:p>
            <a:pPr algn="ctr"/>
            <a:r>
              <a:rPr lang="en-US" sz="1400" dirty="0"/>
              <a:t>Certified Six Sigma Expert</a:t>
            </a:r>
          </a:p>
          <a:p>
            <a:pPr algn="ctr"/>
            <a:r>
              <a:rPr lang="en-US" dirty="0"/>
              <a:t>Raytheon (Ret.)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677ED2-1707-469E-AC3F-7667DC394392}"/>
              </a:ext>
            </a:extLst>
          </p:cNvPr>
          <p:cNvSpPr txBox="1"/>
          <p:nvPr/>
        </p:nvSpPr>
        <p:spPr>
          <a:xfrm>
            <a:off x="8953463" y="5133866"/>
            <a:ext cx="27829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Victor Rivas</a:t>
            </a:r>
          </a:p>
          <a:p>
            <a:pPr algn="ctr"/>
            <a:r>
              <a:rPr lang="en-US" sz="1600" dirty="0"/>
              <a:t>Senior Project Manager</a:t>
            </a:r>
          </a:p>
          <a:p>
            <a:pPr algn="ctr"/>
            <a:r>
              <a:rPr lang="en-US" dirty="0"/>
              <a:t>JACOBS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822895-53CF-4179-A058-E6A5A03931C8}"/>
              </a:ext>
            </a:extLst>
          </p:cNvPr>
          <p:cNvSpPr txBox="1"/>
          <p:nvPr/>
        </p:nvSpPr>
        <p:spPr>
          <a:xfrm>
            <a:off x="5892209" y="5107591"/>
            <a:ext cx="3061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Clas</a:t>
            </a:r>
            <a:r>
              <a:rPr lang="en-US" sz="2000" dirty="0"/>
              <a:t> Jacobson</a:t>
            </a:r>
          </a:p>
          <a:p>
            <a:pPr algn="ctr"/>
            <a:r>
              <a:rPr lang="en-US" sz="1600" dirty="0"/>
              <a:t>Senior Fellow</a:t>
            </a:r>
          </a:p>
          <a:p>
            <a:pPr algn="ctr"/>
            <a:r>
              <a:rPr lang="en-US" dirty="0"/>
              <a:t>Carrier Corporation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0949B1-AD5B-4C70-9D14-BC0947EB4C1E}"/>
              </a:ext>
            </a:extLst>
          </p:cNvPr>
          <p:cNvSpPr txBox="1"/>
          <p:nvPr/>
        </p:nvSpPr>
        <p:spPr>
          <a:xfrm>
            <a:off x="3353344" y="5105425"/>
            <a:ext cx="2623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Randy Roberts</a:t>
            </a:r>
          </a:p>
          <a:p>
            <a:pPr algn="ctr"/>
            <a:r>
              <a:rPr lang="en-US" sz="1600" dirty="0"/>
              <a:t>Senior Fellow</a:t>
            </a:r>
          </a:p>
          <a:p>
            <a:pPr algn="ctr"/>
            <a:r>
              <a:rPr lang="en-US" dirty="0"/>
              <a:t>Otis Elevator Company</a:t>
            </a:r>
            <a:endParaRPr lang="en-US" sz="1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CD30E70-2EEE-4EF9-A3E4-235553197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818" y="3264551"/>
            <a:ext cx="1561190" cy="187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EdwardEMedri\AppData\Local\Microsoft\Windows\INetCache\Content.MSO\43D09F60.tmp">
            <a:extLst>
              <a:ext uri="{FF2B5EF4-FFF2-40B4-BE49-F238E27FC236}">
                <a16:creationId xmlns:a16="http://schemas.microsoft.com/office/drawing/2014/main" xmlns="" id="{AE16727D-C5CF-43DD-83EC-DDFDCFE3D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10" y="3240319"/>
            <a:ext cx="1766836" cy="179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12EA15C-AE17-4964-9B87-275B97290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254" y="3283886"/>
            <a:ext cx="1390533" cy="1852657"/>
          </a:xfrm>
          <a:prstGeom prst="rect">
            <a:avLst/>
          </a:prstGeom>
        </p:spPr>
      </p:pic>
      <p:pic>
        <p:nvPicPr>
          <p:cNvPr id="19" name="Picture 18" descr="C:\Users\EdwardEMedri\AppData\Local\Microsoft\Windows\INetCache\Content.MSO\A4A28002.tmp">
            <a:extLst>
              <a:ext uri="{FF2B5EF4-FFF2-40B4-BE49-F238E27FC236}">
                <a16:creationId xmlns:a16="http://schemas.microsoft.com/office/drawing/2014/main" xmlns="" id="{FA4C41F4-C854-4AC8-8EFD-997C91EF6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58" y="3538035"/>
            <a:ext cx="1271865" cy="1271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76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058" y="186126"/>
            <a:ext cx="10632564" cy="978645"/>
          </a:xfrm>
        </p:spPr>
        <p:txBody>
          <a:bodyPr>
            <a:normAutofit/>
          </a:bodyPr>
          <a:lstStyle/>
          <a:p>
            <a:r>
              <a:rPr lang="en-US" sz="2400" dirty="0"/>
              <a:t>Application of system engineering principles to generate robust designs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Ed Medri - Moderator’s Introduction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595B4FB-77CE-4D1B-B04C-0C75630E1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36" y="1713020"/>
            <a:ext cx="10515600" cy="3126845"/>
          </a:xfrm>
        </p:spPr>
        <p:txBody>
          <a:bodyPr>
            <a:normAutofit/>
          </a:bodyPr>
          <a:lstStyle/>
          <a:p>
            <a:r>
              <a:rPr lang="en-US" sz="2400" dirty="0"/>
              <a:t>Robust Design is a methodology for designing systems that are insensitive to the variation they are likely to experience in use – </a:t>
            </a:r>
            <a:r>
              <a:rPr lang="en-US" sz="1800" dirty="0"/>
              <a:t>Dr. Genichi Taguchi (1950’s) </a:t>
            </a:r>
          </a:p>
          <a:p>
            <a:endParaRPr lang="en-US" sz="2400" dirty="0"/>
          </a:p>
          <a:p>
            <a:r>
              <a:rPr lang="en-US" sz="2400" dirty="0"/>
              <a:t>Robust System Engineering transforms product development into a more predictable, more manageable, closed loop process </a:t>
            </a:r>
            <a:r>
              <a:rPr lang="en-US" sz="1800" dirty="0"/>
              <a:t>– Martin Coe, CSEP (2019)</a:t>
            </a:r>
          </a:p>
        </p:txBody>
      </p:sp>
    </p:spTree>
    <p:extLst>
      <p:ext uri="{BB962C8B-B14F-4D97-AF65-F5344CB8AC3E}">
        <p14:creationId xmlns:p14="http://schemas.microsoft.com/office/powerpoint/2010/main" val="85357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A2671975-C26A-479E-9D90-A84262B11146}"/>
              </a:ext>
            </a:extLst>
          </p:cNvPr>
          <p:cNvSpPr txBox="1">
            <a:spLocks/>
          </p:cNvSpPr>
          <p:nvPr/>
        </p:nvSpPr>
        <p:spPr>
          <a:xfrm>
            <a:off x="838200" y="636344"/>
            <a:ext cx="10632564" cy="97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971A9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sz="2400" dirty="0"/>
              <a:t>Application of system engineering principles to generate robust designs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Beth Wilson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3269DCC-0AB8-4836-BDC2-8F044365C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Robust: In Use</a:t>
            </a:r>
          </a:p>
          <a:p>
            <a:pPr lvl="1"/>
            <a:r>
              <a:rPr lang="en-US" dirty="0"/>
              <a:t>Stakeholder Engagement – include user perspective</a:t>
            </a:r>
          </a:p>
          <a:p>
            <a:pPr lvl="1"/>
            <a:r>
              <a:rPr lang="en-US" dirty="0"/>
              <a:t>Mission Scenarios – use and misuse cases</a:t>
            </a:r>
          </a:p>
          <a:p>
            <a:pPr lvl="1"/>
            <a:r>
              <a:rPr lang="en-US" dirty="0"/>
              <a:t>Integrated Testing – operationally relevant</a:t>
            </a:r>
          </a:p>
          <a:p>
            <a:pPr lvl="1"/>
            <a:endParaRPr lang="en-US" dirty="0"/>
          </a:p>
          <a:p>
            <a:r>
              <a:rPr lang="en-US" b="1" dirty="0"/>
              <a:t>Robust: Product Development</a:t>
            </a:r>
          </a:p>
          <a:p>
            <a:pPr lvl="1"/>
            <a:r>
              <a:rPr lang="en-US" dirty="0"/>
              <a:t>Requirements – contract for test, MOE/MOP focus</a:t>
            </a:r>
          </a:p>
          <a:p>
            <a:pPr lvl="1"/>
            <a:r>
              <a:rPr lang="en-US" dirty="0"/>
              <a:t>Interfaces – reduce complexity for integration</a:t>
            </a:r>
          </a:p>
          <a:p>
            <a:pPr lvl="1"/>
            <a:r>
              <a:rPr lang="en-US" dirty="0"/>
              <a:t>MBSE – single source of truth</a:t>
            </a:r>
          </a:p>
          <a:p>
            <a:pPr lvl="1"/>
            <a:endParaRPr lang="en-US" dirty="0"/>
          </a:p>
        </p:txBody>
      </p:sp>
      <p:pic>
        <p:nvPicPr>
          <p:cNvPr id="3" name="Picture 2" descr="A picture containing white, holding, red, wearing&#10;&#10;Description automatically generated">
            <a:extLst>
              <a:ext uri="{FF2B5EF4-FFF2-40B4-BE49-F238E27FC236}">
                <a16:creationId xmlns:a16="http://schemas.microsoft.com/office/drawing/2014/main" xmlns="" id="{601FD975-F561-4BA4-B5F7-70D16DEB6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390" y="4214527"/>
            <a:ext cx="1451410" cy="1847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B41D22-6577-46AC-8076-91CE2530F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57" y="2246897"/>
            <a:ext cx="2305624" cy="15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2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0A3A6279-6613-473E-91CF-8260419D81CB}"/>
              </a:ext>
            </a:extLst>
          </p:cNvPr>
          <p:cNvSpPr txBox="1">
            <a:spLocks/>
          </p:cNvSpPr>
          <p:nvPr/>
        </p:nvSpPr>
        <p:spPr>
          <a:xfrm>
            <a:off x="300408" y="77803"/>
            <a:ext cx="10632564" cy="97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971A9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sz="2400" dirty="0"/>
              <a:t>Application of system engineering principles to generate robust designs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Randy Roberts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7521" y="744166"/>
            <a:ext cx="4203004" cy="1143000"/>
          </a:xfrm>
        </p:spPr>
        <p:txBody>
          <a:bodyPr>
            <a:normAutofit/>
          </a:bodyPr>
          <a:lstStyle/>
          <a:p>
            <a:r>
              <a:rPr lang="en-US" sz="2400" dirty="0"/>
              <a:t>Product:  Manage Interfaces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62111" y="764432"/>
            <a:ext cx="453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971A9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sz="2400" dirty="0"/>
              <a:t>Process:  Robust Design Tools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792" y="1563383"/>
            <a:ext cx="2718314" cy="1737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00" y="1722811"/>
            <a:ext cx="1872697" cy="1287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321" y="3401658"/>
            <a:ext cx="2862208" cy="2453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108" y="1653466"/>
            <a:ext cx="2830691" cy="4036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87" y="3300669"/>
            <a:ext cx="2681912" cy="2554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958" y="5869405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Design Structure Matrix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9100" y="1614132"/>
            <a:ext cx="30575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0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0A3A6279-6613-473E-91CF-8260419D81CB}"/>
              </a:ext>
            </a:extLst>
          </p:cNvPr>
          <p:cNvSpPr txBox="1">
            <a:spLocks/>
          </p:cNvSpPr>
          <p:nvPr/>
        </p:nvSpPr>
        <p:spPr>
          <a:xfrm>
            <a:off x="300408" y="77803"/>
            <a:ext cx="10632564" cy="97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971A9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sz="2400" dirty="0"/>
              <a:t>Application of system engineering principles to generate robust designs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Clas Jacobson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1" y="700153"/>
            <a:ext cx="7577094" cy="5381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28786" y="1091717"/>
            <a:ext cx="4295590" cy="410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b="1" i="1" dirty="0">
                <a:solidFill>
                  <a:schemeClr val="bg2">
                    <a:lumMod val="75000"/>
                  </a:schemeClr>
                </a:solidFill>
              </a:rPr>
              <a:t>Systems</a:t>
            </a:r>
            <a:r>
              <a:rPr lang="en-US" sz="14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b="1" i="1" dirty="0">
                <a:solidFill>
                  <a:schemeClr val="bg2">
                    <a:lumMod val="75000"/>
                  </a:schemeClr>
                </a:solidFill>
              </a:rPr>
              <a:t>engineering</a:t>
            </a:r>
            <a:r>
              <a:rPr lang="en-US" sz="14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is a methodology for product system level design, optimization and verification that:</a:t>
            </a:r>
          </a:p>
          <a:p>
            <a:pPr>
              <a:spcAft>
                <a:spcPts val="400"/>
              </a:spcAft>
            </a:pPr>
            <a:endParaRPr lang="en-US" sz="1600" dirty="0">
              <a:solidFill>
                <a:prstClr val="black"/>
              </a:solidFill>
            </a:endParaRPr>
          </a:p>
          <a:p>
            <a:pPr marL="800100" lvl="1" indent="-342900">
              <a:spcAft>
                <a:spcPts val="1200"/>
              </a:spcAft>
            </a:pPr>
            <a:r>
              <a:rPr lang="en-US" sz="1600" dirty="0">
                <a:solidFill>
                  <a:prstClr val="black"/>
                </a:solidFill>
              </a:rPr>
              <a:t>Provides guarantees of performance and reliability against customer </a:t>
            </a:r>
            <a:r>
              <a:rPr lang="en-US" sz="1600" b="1" dirty="0">
                <a:solidFill>
                  <a:srgbClr val="002060"/>
                </a:solidFill>
              </a:rPr>
              <a:t>requirements</a:t>
            </a:r>
          </a:p>
          <a:p>
            <a:pPr marL="800100" lvl="1" indent="-342900">
              <a:spcAft>
                <a:spcPts val="1200"/>
              </a:spcAft>
            </a:pPr>
            <a:r>
              <a:rPr lang="en-US" sz="1600" dirty="0">
                <a:solidFill>
                  <a:prstClr val="black"/>
                </a:solidFill>
              </a:rPr>
              <a:t>Produces modular, extensible </a:t>
            </a:r>
            <a:r>
              <a:rPr lang="en-US" sz="1600" b="1" dirty="0">
                <a:solidFill>
                  <a:srgbClr val="002060"/>
                </a:solidFill>
              </a:rPr>
              <a:t>architectures</a:t>
            </a:r>
            <a:r>
              <a:rPr lang="en-US" sz="1600" dirty="0">
                <a:solidFill>
                  <a:prstClr val="black"/>
                </a:solidFill>
              </a:rPr>
              <a:t> for products</a:t>
            </a:r>
          </a:p>
          <a:p>
            <a:pPr marL="800100" lvl="1" indent="-342900">
              <a:spcAft>
                <a:spcPts val="1200"/>
              </a:spcAft>
            </a:pPr>
            <a:r>
              <a:rPr lang="en-US" sz="1600" dirty="0">
                <a:solidFill>
                  <a:prstClr val="black"/>
                </a:solidFill>
              </a:rPr>
              <a:t>Exploits </a:t>
            </a:r>
            <a:r>
              <a:rPr lang="en-US" sz="1600" b="1" dirty="0">
                <a:solidFill>
                  <a:srgbClr val="002060"/>
                </a:solidFill>
              </a:rPr>
              <a:t>model-based analytical tools </a:t>
            </a:r>
            <a:r>
              <a:rPr lang="en-US" sz="1600" dirty="0">
                <a:solidFill>
                  <a:prstClr val="black"/>
                </a:solidFill>
              </a:rPr>
              <a:t>and techniques</a:t>
            </a:r>
          </a:p>
          <a:p>
            <a:pPr marL="800100" lvl="1" indent="-342900">
              <a:spcAft>
                <a:spcPts val="1200"/>
              </a:spcAft>
            </a:pPr>
            <a:r>
              <a:rPr lang="en-US" sz="1600" dirty="0">
                <a:solidFill>
                  <a:prstClr val="black"/>
                </a:solidFill>
              </a:rPr>
              <a:t>Coordinated execution of a prescriptive, repeatable and measurable </a:t>
            </a:r>
            <a:r>
              <a:rPr lang="en-US" sz="1600" b="1" dirty="0">
                <a:solidFill>
                  <a:srgbClr val="002060"/>
                </a:solidFill>
              </a:rPr>
              <a:t>design process</a:t>
            </a:r>
          </a:p>
        </p:txBody>
      </p:sp>
    </p:spTree>
    <p:extLst>
      <p:ext uri="{BB962C8B-B14F-4D97-AF65-F5344CB8AC3E}">
        <p14:creationId xmlns:p14="http://schemas.microsoft.com/office/powerpoint/2010/main" val="385047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07E43E1-3A29-40C1-A8CB-10E2693DAB9C}"/>
              </a:ext>
            </a:extLst>
          </p:cNvPr>
          <p:cNvSpPr txBox="1">
            <a:spLocks/>
          </p:cNvSpPr>
          <p:nvPr/>
        </p:nvSpPr>
        <p:spPr>
          <a:xfrm>
            <a:off x="515505" y="232781"/>
            <a:ext cx="10979378" cy="97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971A9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sz="2400" dirty="0"/>
              <a:t>Application of system engineering principles to generate robust designs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Victor Rivas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B8ECC5B6-AFE2-41E2-A3C6-F30C7F69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116" y="1738543"/>
            <a:ext cx="4962762" cy="432628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Overview of transit systems</a:t>
            </a:r>
          </a:p>
          <a:p>
            <a:r>
              <a:rPr lang="en-US" sz="2400" dirty="0"/>
              <a:t>Common challenges </a:t>
            </a:r>
          </a:p>
          <a:p>
            <a:pPr lvl="1"/>
            <a:r>
              <a:rPr lang="en-US" sz="2000" dirty="0"/>
              <a:t>Organizational and operational silos</a:t>
            </a:r>
          </a:p>
          <a:p>
            <a:pPr lvl="1"/>
            <a:r>
              <a:rPr lang="en-US" sz="2000" dirty="0"/>
              <a:t>Interfacing systems in constant state of renewal</a:t>
            </a:r>
          </a:p>
          <a:p>
            <a:r>
              <a:rPr lang="en-US" sz="2400" dirty="0"/>
              <a:t>Building Blocks to Robust Transit Systems</a:t>
            </a:r>
          </a:p>
          <a:p>
            <a:pPr lvl="1"/>
            <a:r>
              <a:rPr lang="en-US" sz="2000" dirty="0"/>
              <a:t>Asset Management nexus</a:t>
            </a:r>
            <a:endParaRPr lang="en-US" sz="1600" dirty="0"/>
          </a:p>
          <a:p>
            <a:pPr lvl="2"/>
            <a:r>
              <a:rPr lang="en-US" sz="1600" dirty="0"/>
              <a:t>Stakeholder engagement</a:t>
            </a:r>
          </a:p>
          <a:p>
            <a:pPr lvl="2"/>
            <a:r>
              <a:rPr lang="en-US" sz="1600" dirty="0"/>
              <a:t>Towards a single source of truth</a:t>
            </a:r>
          </a:p>
          <a:p>
            <a:pPr lvl="2"/>
            <a:r>
              <a:rPr lang="en-US" sz="1600" dirty="0"/>
              <a:t>Performance management</a:t>
            </a:r>
          </a:p>
          <a:p>
            <a:pPr lvl="2"/>
            <a:r>
              <a:rPr lang="en-US" sz="1600" dirty="0"/>
              <a:t>Risk-based investment prioritization</a:t>
            </a:r>
          </a:p>
          <a:p>
            <a:pPr lvl="1"/>
            <a:r>
              <a:rPr lang="en-US" sz="2100" dirty="0"/>
              <a:t>Focus on interface management</a:t>
            </a:r>
          </a:p>
          <a:p>
            <a:pPr lvl="1"/>
            <a:endParaRPr lang="en-US" sz="21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97D3CB-FA11-47B4-A93B-999301AD2493}"/>
              </a:ext>
            </a:extLst>
          </p:cNvPr>
          <p:cNvSpPr txBox="1"/>
          <p:nvPr/>
        </p:nvSpPr>
        <p:spPr>
          <a:xfrm>
            <a:off x="606310" y="1132895"/>
            <a:ext cx="514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Transit Industry Perspective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127F32-1F0F-4A53-8F4E-1DFE02876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41"/>
          <a:stretch/>
        </p:blipFill>
        <p:spPr>
          <a:xfrm>
            <a:off x="5884752" y="1058653"/>
            <a:ext cx="5899842" cy="4846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94BAB1-F186-4FDA-80D0-43AE1E78F70C}"/>
              </a:ext>
            </a:extLst>
          </p:cNvPr>
          <p:cNvSpPr txBox="1"/>
          <p:nvPr/>
        </p:nvSpPr>
        <p:spPr>
          <a:xfrm>
            <a:off x="6708711" y="5905633"/>
            <a:ext cx="5144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Pixabay.com</a:t>
            </a:r>
          </a:p>
        </p:txBody>
      </p:sp>
    </p:spTree>
    <p:extLst>
      <p:ext uri="{BB962C8B-B14F-4D97-AF65-F5344CB8AC3E}">
        <p14:creationId xmlns:p14="http://schemas.microsoft.com/office/powerpoint/2010/main" val="254138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8543"/>
            <a:ext cx="12192000" cy="1614443"/>
          </a:xfrm>
        </p:spPr>
        <p:txBody>
          <a:bodyPr>
            <a:normAutofit/>
          </a:bodyPr>
          <a:lstStyle/>
          <a:p>
            <a:r>
              <a:rPr lang="en-US" sz="2800" dirty="0"/>
              <a:t>Panel Session:</a:t>
            </a:r>
            <a:br>
              <a:rPr lang="en-US" sz="2800" dirty="0"/>
            </a:br>
            <a:r>
              <a:rPr lang="en-US" sz="2800" dirty="0"/>
              <a:t>Application of system engineering principles</a:t>
            </a:r>
            <a:br>
              <a:rPr lang="en-US" sz="2800" dirty="0"/>
            </a:br>
            <a:r>
              <a:rPr lang="en-US" sz="2800" dirty="0"/>
              <a:t>to generate robust designs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C9541A55-9FD1-4C6F-80DA-5B467D605C1D}"/>
              </a:ext>
            </a:extLst>
          </p:cNvPr>
          <p:cNvSpPr txBox="1">
            <a:spLocks/>
          </p:cNvSpPr>
          <p:nvPr/>
        </p:nvSpPr>
        <p:spPr>
          <a:xfrm>
            <a:off x="838200" y="2747270"/>
            <a:ext cx="10515600" cy="2077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Thank You !</a:t>
            </a:r>
          </a:p>
          <a:p>
            <a:endParaRPr lang="en-US" sz="1800" dirty="0"/>
          </a:p>
          <a:p>
            <a:r>
              <a:rPr lang="en-US" sz="2000" dirty="0"/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2151079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bership Slide Deck" id="{0B8EE341-8DD8-8B4B-BEA2-927F9724DCCF}" vid="{C4425FDA-2798-7D4D-8C4E-62D877E4B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Membership Slide Deck</Template>
  <TotalTime>0</TotalTime>
  <Words>299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Gill Sans MT</vt:lpstr>
      <vt:lpstr>Optima</vt:lpstr>
      <vt:lpstr>Times New Roman</vt:lpstr>
      <vt:lpstr>Office Theme</vt:lpstr>
      <vt:lpstr>Panel Session: Application of system engineering principles to generate robust designs</vt:lpstr>
      <vt:lpstr>Application of system engineering principles to generate robust designs  Ed Medri - Moderator’s Introduction</vt:lpstr>
      <vt:lpstr>PowerPoint Presentation</vt:lpstr>
      <vt:lpstr>Product:  Manage Interfaces</vt:lpstr>
      <vt:lpstr>PowerPoint Presentation</vt:lpstr>
      <vt:lpstr>PowerPoint Presentation</vt:lpstr>
      <vt:lpstr>Panel Session: Application of system engineering principles to generate robust designs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 Membership</dc:title>
  <dc:creator>Kerry Quinlan</dc:creator>
  <cp:lastModifiedBy>Kiron Bhaskar</cp:lastModifiedBy>
  <cp:revision>73</cp:revision>
  <cp:lastPrinted>2019-03-07T18:58:29Z</cp:lastPrinted>
  <dcterms:created xsi:type="dcterms:W3CDTF">2017-02-25T17:31:42Z</dcterms:created>
  <dcterms:modified xsi:type="dcterms:W3CDTF">2020-06-15T13:11:05Z</dcterms:modified>
</cp:coreProperties>
</file>